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86" r:id="rId2"/>
    <p:sldId id="259" r:id="rId3"/>
    <p:sldId id="260" r:id="rId4"/>
    <p:sldId id="266" r:id="rId5"/>
    <p:sldId id="269" r:id="rId6"/>
    <p:sldId id="270" r:id="rId7"/>
    <p:sldId id="272" r:id="rId8"/>
    <p:sldId id="274" r:id="rId9"/>
    <p:sldId id="275" r:id="rId10"/>
    <p:sldId id="276" r:id="rId11"/>
    <p:sldId id="277" r:id="rId12"/>
    <p:sldId id="278" r:id="rId13"/>
    <p:sldId id="403" r:id="rId14"/>
    <p:sldId id="279" r:id="rId15"/>
    <p:sldId id="280" r:id="rId16"/>
    <p:sldId id="281" r:id="rId17"/>
    <p:sldId id="283" r:id="rId18"/>
    <p:sldId id="293" r:id="rId19"/>
    <p:sldId id="294" r:id="rId20"/>
    <p:sldId id="327" r:id="rId21"/>
    <p:sldId id="328" r:id="rId22"/>
    <p:sldId id="299" r:id="rId23"/>
    <p:sldId id="301" r:id="rId24"/>
    <p:sldId id="302" r:id="rId25"/>
    <p:sldId id="303" r:id="rId26"/>
    <p:sldId id="304" r:id="rId27"/>
    <p:sldId id="305" r:id="rId28"/>
    <p:sldId id="306" r:id="rId29"/>
    <p:sldId id="307" r:id="rId30"/>
    <p:sldId id="309" r:id="rId31"/>
    <p:sldId id="310"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F98607"/>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p:restoredTop sz="80687" autoAdjust="0"/>
  </p:normalViewPr>
  <p:slideViewPr>
    <p:cSldViewPr>
      <p:cViewPr varScale="1">
        <p:scale>
          <a:sx n="90" d="100"/>
          <a:sy n="90" d="100"/>
        </p:scale>
        <p:origin x="2256" y="192"/>
      </p:cViewPr>
      <p:guideLst>
        <p:guide orient="horz" pos="2160"/>
        <p:guide pos="2880"/>
      </p:guideLst>
    </p:cSldViewPr>
  </p:slideViewPr>
  <p:notesTextViewPr>
    <p:cViewPr>
      <p:scale>
        <a:sx n="1" d="1"/>
        <a:sy n="1" d="1"/>
      </p:scale>
      <p:origin x="0" y="0"/>
    </p:cViewPr>
  </p:notesTextViewPr>
  <p:sorterViewPr>
    <p:cViewPr>
      <p:scale>
        <a:sx n="167" d="100"/>
        <a:sy n="167" d="100"/>
      </p:scale>
      <p:origin x="0" y="6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EEFEACD-8891-4CA6-A2AA-8E0F2735FE9C}" type="datetimeFigureOut">
              <a:rPr lang="en-US" smtClean="0"/>
              <a:pPr/>
              <a:t>4/27/22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10AC0A7-250E-4393-A980-FB0AF5CA2C3D}" type="slidenum">
              <a:rPr lang="en-US" smtClean="0"/>
              <a:pPr/>
              <a:t>‹#›</a:t>
            </a:fld>
            <a:endParaRPr lang="en-US"/>
          </a:p>
        </p:txBody>
      </p:sp>
    </p:spTree>
    <p:extLst>
      <p:ext uri="{BB962C8B-B14F-4D97-AF65-F5344CB8AC3E}">
        <p14:creationId xmlns:p14="http://schemas.microsoft.com/office/powerpoint/2010/main" val="6848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1</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mn-lt"/>
              </a:rPr>
              <a:t>There are 21 ASQ-3 intervals. Note that intervals are spaced 2 months apart until 24 months, 3 months apart from 24-36 months, and 6 months apart from 36-60 months. </a:t>
            </a:r>
          </a:p>
          <a:p>
            <a:pPr>
              <a:defRPr/>
            </a:pPr>
            <a:endParaRPr lang="en-US" sz="1200" dirty="0">
              <a:latin typeface="+mn-lt"/>
            </a:endParaRPr>
          </a:p>
          <a:p>
            <a:pPr>
              <a:defRPr/>
            </a:pPr>
            <a:r>
              <a:rPr lang="en-US" sz="1200" dirty="0">
                <a:latin typeface="+mn-lt"/>
              </a:rPr>
              <a:t>The 9 month interval was designed for health care providers who do 9 month well baby check-ups.  It has the same items as the 10 month questionnaire (would recommend only using this interval in health settings to coordinate with well child check-ups). </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10</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defRPr/>
            </a:pPr>
            <a:r>
              <a:rPr lang="en-US" sz="1200" dirty="0">
                <a:latin typeface="+mn-lt"/>
              </a:rPr>
              <a:t>ASQ-3 administration windows have been "stretched" so that there is always an appropriate ASQ-3 interval to administer. </a:t>
            </a:r>
            <a:endParaRPr lang="en-US" sz="1200" i="1" dirty="0">
              <a:latin typeface="+mn-lt"/>
            </a:endParaRPr>
          </a:p>
          <a:p>
            <a:pPr>
              <a:defRPr/>
            </a:pPr>
            <a:endParaRPr lang="en-US" sz="1200" dirty="0">
              <a:latin typeface="+mn-lt"/>
            </a:endParaRPr>
          </a:p>
          <a:p>
            <a:pPr>
              <a:defRPr/>
            </a:pPr>
            <a:r>
              <a:rPr lang="en-US" sz="1200" b="1" dirty="0">
                <a:latin typeface="+mn-lt"/>
              </a:rPr>
              <a:t>Note: </a:t>
            </a:r>
            <a:r>
              <a:rPr lang="en-US" sz="1200" dirty="0">
                <a:latin typeface="+mn-lt"/>
              </a:rPr>
              <a:t>If a child’s </a:t>
            </a:r>
            <a:r>
              <a:rPr lang="en-US" altLang="ja-JP" sz="1200" dirty="0">
                <a:latin typeface="+mn-lt"/>
              </a:rPr>
              <a:t>score is questionable and his/her age is on the younger or older end of these stretched windows, this should to be taken into consideration when interpreting results and making referral decisions. </a:t>
            </a:r>
            <a:endParaRPr lang="en-US" altLang="ja-JP" sz="1200" b="1" dirty="0">
              <a:latin typeface="+mn-lt"/>
            </a:endParaRPr>
          </a:p>
          <a:p>
            <a:pPr>
              <a:defRPr/>
            </a:pPr>
            <a:endParaRPr lang="en-US" sz="1200" dirty="0">
              <a:latin typeface="+mn-lt"/>
            </a:endParaRPr>
          </a:p>
          <a:p>
            <a:pPr>
              <a:defRPr/>
            </a:pPr>
            <a:r>
              <a:rPr lang="en-US" sz="1200" b="1" dirty="0">
                <a:latin typeface="+mn-lt"/>
              </a:rPr>
              <a:t>Handout</a:t>
            </a:r>
            <a:r>
              <a:rPr lang="en-US" sz="1200" dirty="0">
                <a:latin typeface="+mn-lt"/>
              </a:rPr>
              <a:t>: "ASQ-3 and ASQ:SE Age Administration Charts". Explain that this chart can be used to identify the correct interval of ASQ-3 and ASQ:SE based on a child’s chronological or adjusted age.</a:t>
            </a:r>
          </a:p>
        </p:txBody>
      </p:sp>
      <p:sp>
        <p:nvSpPr>
          <p:cNvPr id="4" name="Slide Number Placeholder 3"/>
          <p:cNvSpPr>
            <a:spLocks noGrp="1"/>
          </p:cNvSpPr>
          <p:nvPr>
            <p:ph type="sldNum" sz="quarter" idx="10"/>
          </p:nvPr>
        </p:nvSpPr>
        <p:spPr/>
        <p:txBody>
          <a:bodyPr/>
          <a:lstStyle/>
          <a:p>
            <a:fld id="{010AC0A7-250E-4393-A980-FB0AF5CA2C3D}" type="slidenum">
              <a:rPr lang="en-US" smtClean="0"/>
              <a:pPr/>
              <a:t>11</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defRPr/>
            </a:pPr>
            <a:r>
              <a:rPr lang="en-US" sz="1200" dirty="0">
                <a:latin typeface="+mn-lt"/>
              </a:rPr>
              <a:t>Choosing the correct ASQ-3 interval is one of the major challenges to the ASQ system.  Program staff should carefully calculate a child’s</a:t>
            </a:r>
            <a:r>
              <a:rPr lang="en-US" altLang="ja-JP" sz="1200" dirty="0">
                <a:latin typeface="+mn-lt"/>
              </a:rPr>
              <a:t> </a:t>
            </a:r>
            <a:r>
              <a:rPr lang="en-US" altLang="ja-JP" sz="1200" u="sng" dirty="0">
                <a:latin typeface="+mn-lt"/>
              </a:rPr>
              <a:t>Age at Administration</a:t>
            </a:r>
            <a:r>
              <a:rPr lang="en-US" altLang="ja-JP" sz="1200" dirty="0">
                <a:latin typeface="+mn-lt"/>
              </a:rPr>
              <a:t> in months and days.</a:t>
            </a:r>
          </a:p>
          <a:p>
            <a:pPr>
              <a:defRPr/>
            </a:pPr>
            <a:endParaRPr lang="en-US" altLang="ja-JP" sz="1200" dirty="0">
              <a:latin typeface="+mn-lt"/>
            </a:endParaRPr>
          </a:p>
          <a:p>
            <a:pPr>
              <a:buFontTx/>
              <a:buChar char="•"/>
              <a:defRPr/>
            </a:pPr>
            <a:r>
              <a:rPr lang="en-US" sz="1200" dirty="0">
                <a:latin typeface="+mn-lt"/>
              </a:rPr>
              <a:t>See ASQ-3 User’s </a:t>
            </a:r>
            <a:r>
              <a:rPr lang="en-US" altLang="ja-JP" sz="1200" dirty="0">
                <a:latin typeface="+mn-lt"/>
              </a:rPr>
              <a:t>Guide for detailed guidance (page 67).</a:t>
            </a:r>
          </a:p>
          <a:p>
            <a:pPr>
              <a:defRPr/>
            </a:pPr>
            <a:endParaRPr lang="en-US" altLang="ja-JP" sz="1200" dirty="0">
              <a:latin typeface="+mn-lt"/>
            </a:endParaRPr>
          </a:p>
          <a:p>
            <a:pPr>
              <a:buFontTx/>
              <a:buChar char="•"/>
              <a:defRPr/>
            </a:pPr>
            <a:r>
              <a:rPr lang="en-US" sz="1200" dirty="0">
                <a:latin typeface="+mn-lt"/>
              </a:rPr>
              <a:t>Use the Age Calculator at www.agesandstages.com. This online tool is great for determining a child’s age in months and days!</a:t>
            </a:r>
            <a:endParaRPr lang="en-US" altLang="ja-JP" sz="1200" dirty="0">
              <a:latin typeface="+mn-lt"/>
            </a:endParaRPr>
          </a:p>
          <a:p>
            <a:pPr>
              <a:defRPr/>
            </a:pPr>
            <a:endParaRPr lang="en-US" altLang="ja-JP" sz="1200" dirty="0">
              <a:latin typeface="+mn-lt"/>
            </a:endParaRPr>
          </a:p>
          <a:p>
            <a:pPr>
              <a:buFontTx/>
              <a:buChar char="•"/>
              <a:defRPr/>
            </a:pPr>
            <a:r>
              <a:rPr lang="en-US" sz="1200" dirty="0">
                <a:latin typeface="+mn-lt"/>
              </a:rPr>
              <a:t>Age Adjustments must be made when a child is born more than 3 weeks premature, up to but not including 24 months. How to calculate an adjusted age will be discussed in detail later in the presentation during "Andrew’s" scoring exercise.</a:t>
            </a:r>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12</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Points to Remember” are critical to increased accuracy of the ASQ.  They are designed</a:t>
            </a:r>
            <a:r>
              <a:rPr lang="en-US" baseline="0" dirty="0"/>
              <a:t> to address common discrepancies between parents’ and professionals’ report of child development. Accuracy is improved when a familiar caregiver reports on observable behaviors in a familiar, comfortable environment over time,  when a child is well fed, rested and healthy, and when the caregiver tries out questions that they are not sure of.   This also increases the educational impact of the tool.  </a:t>
            </a:r>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13</a:t>
            </a:fld>
            <a:endParaRPr lang="en-US"/>
          </a:p>
        </p:txBody>
      </p:sp>
    </p:spTree>
    <p:extLst>
      <p:ext uri="{BB962C8B-B14F-4D97-AF65-F5344CB8AC3E}">
        <p14:creationId xmlns:p14="http://schemas.microsoft.com/office/powerpoint/2010/main" val="280309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14</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Hierarchical order:</a:t>
            </a:r>
            <a:r>
              <a:rPr lang="en-US" sz="1200" dirty="0"/>
              <a:t>  This is an important feature to emphasize.  Across the series of questionnaires, the questions range in difficulty from approximately a 75 developmental quotient (DQ) to a 100 DQ. See User’s Guide page XX for item level information</a:t>
            </a:r>
            <a:r>
              <a:rPr lang="en-US" sz="1200" baseline="0" dirty="0"/>
              <a:t> on DQ’s.</a:t>
            </a:r>
            <a:r>
              <a:rPr lang="en-US" sz="1200" dirty="0"/>
              <a:t>  </a:t>
            </a:r>
          </a:p>
          <a:p>
            <a:endParaRPr lang="en-US" sz="1200" dirty="0"/>
          </a:p>
          <a:p>
            <a:r>
              <a:rPr lang="en-US" sz="1200" dirty="0"/>
              <a:t>DQ is calculated by taking a skill age level divided by the age of the child.  For example, on the 16 month questionnaire in the communication area, the item difficulty looks like this:</a:t>
            </a:r>
          </a:p>
          <a:p>
            <a:endParaRPr lang="en-US" sz="1200" dirty="0"/>
          </a:p>
          <a:p>
            <a:r>
              <a:rPr lang="en-US" sz="1200" dirty="0"/>
              <a:t>#1 and #2 are approximately 12 month skills (DQ=75;  12mo/16mo)</a:t>
            </a:r>
          </a:p>
          <a:p>
            <a:r>
              <a:rPr lang="en-US" sz="1200" dirty="0"/>
              <a:t>#3 and #4 are approximately 14 month skills (DQ=88;  14 </a:t>
            </a:r>
            <a:r>
              <a:rPr lang="en-US" sz="1200" dirty="0" err="1"/>
              <a:t>mo</a:t>
            </a:r>
            <a:r>
              <a:rPr lang="en-US" sz="1200" dirty="0"/>
              <a:t>/16mo)</a:t>
            </a:r>
          </a:p>
          <a:p>
            <a:r>
              <a:rPr lang="en-US" sz="1200" dirty="0"/>
              <a:t>#5 and #6 are approximately 16 month skills (DQ=100; 16mo/16mo)</a:t>
            </a:r>
          </a:p>
          <a:p>
            <a:endParaRPr lang="en-US" sz="1200" dirty="0"/>
          </a:p>
          <a:p>
            <a:r>
              <a:rPr lang="en-US" sz="1200" dirty="0"/>
              <a:t>This is a very different tool from a screening tool such as the Denver, which can tell you that a 16 month old child has communication skills at a 20 month age.  </a:t>
            </a:r>
          </a:p>
          <a:p>
            <a:endParaRPr lang="en-US" sz="1200" b="1" dirty="0"/>
          </a:p>
          <a:p>
            <a:r>
              <a:rPr lang="en-US" sz="1200" b="1" dirty="0"/>
              <a:t>State</a:t>
            </a:r>
            <a:r>
              <a:rPr lang="en-US" sz="1200" dirty="0"/>
              <a:t> "If a child received a yes on every question in the ASQ, what can we say about that child’s development?"</a:t>
            </a:r>
          </a:p>
          <a:p>
            <a:r>
              <a:rPr lang="en-US" sz="1200" b="1" dirty="0"/>
              <a:t>Answer:</a:t>
            </a:r>
            <a:r>
              <a:rPr lang="en-US" sz="1200" dirty="0"/>
              <a:t> That the child is typically developing, right at age level only.</a:t>
            </a:r>
          </a:p>
        </p:txBody>
      </p:sp>
      <p:sp>
        <p:nvSpPr>
          <p:cNvPr id="4" name="Slide Number Placeholder 3"/>
          <p:cNvSpPr>
            <a:spLocks noGrp="1"/>
          </p:cNvSpPr>
          <p:nvPr>
            <p:ph type="sldNum" sz="quarter" idx="10"/>
          </p:nvPr>
        </p:nvSpPr>
        <p:spPr/>
        <p:txBody>
          <a:bodyPr/>
          <a:lstStyle/>
          <a:p>
            <a:fld id="{010AC0A7-250E-4393-A980-FB0AF5CA2C3D}" type="slidenum">
              <a:rPr lang="en-US" smtClean="0"/>
              <a:pPr/>
              <a:t>15</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50" b="1" dirty="0">
                <a:latin typeface="+mn-lt"/>
              </a:rPr>
              <a:t>Overall section - </a:t>
            </a:r>
            <a:r>
              <a:rPr lang="en-US" sz="1150" dirty="0">
                <a:latin typeface="+mn-lt"/>
              </a:rPr>
              <a:t>Important for decision making. Captures qualitative information that may not be picked up on the quantitative items - example would be stuttering or stammering which could be identified by the overall question "Does your child talk like other children his/her age?" A child may pass the "scores" in the communication area, but still need services.</a:t>
            </a:r>
          </a:p>
          <a:p>
            <a:pPr>
              <a:defRPr/>
            </a:pPr>
            <a:endParaRPr lang="en-US" sz="1150" b="1" dirty="0">
              <a:latin typeface="+mn-lt"/>
            </a:endParaRPr>
          </a:p>
          <a:p>
            <a:pPr>
              <a:defRPr/>
            </a:pPr>
            <a:r>
              <a:rPr lang="en-US" sz="1150" dirty="0">
                <a:latin typeface="+mn-lt"/>
              </a:rPr>
              <a:t>Responses from the overall section should always be considered when making referral decisions. Call local Early Intervention or Early Childhood Special Education to get more information about any questionable responses on the Overall Section or refer to child’s primary health care provider for health-related concerns.</a:t>
            </a:r>
          </a:p>
          <a:p>
            <a:pPr>
              <a:defRPr/>
            </a:pPr>
            <a:endParaRPr lang="en-US" sz="1150" b="1" dirty="0">
              <a:latin typeface="+mn-lt"/>
            </a:endParaRPr>
          </a:p>
          <a:p>
            <a:pPr eaLnBrk="1" hangingPunct="1">
              <a:spcBef>
                <a:spcPct val="40000"/>
              </a:spcBef>
              <a:defRPr/>
            </a:pPr>
            <a:r>
              <a:rPr kumimoji="1" lang="en-US" sz="1150" dirty="0">
                <a:latin typeface="+mn-lt"/>
              </a:rPr>
              <a:t>ASQ-3 includes new overall questions:</a:t>
            </a:r>
          </a:p>
          <a:p>
            <a:pPr lvl="1" eaLnBrk="1" hangingPunct="1">
              <a:spcBef>
                <a:spcPct val="40000"/>
              </a:spcBef>
              <a:defRPr/>
            </a:pPr>
            <a:r>
              <a:rPr kumimoji="1" lang="en-US" sz="1150" dirty="0">
                <a:latin typeface="+mn-lt"/>
                <a:ea typeface="ＭＳ Ｐゴシック" pitchFamily="34" charset="-128"/>
              </a:rPr>
              <a:t>Early language development concerns</a:t>
            </a:r>
          </a:p>
          <a:p>
            <a:pPr lvl="1" eaLnBrk="1" hangingPunct="1">
              <a:spcBef>
                <a:spcPct val="40000"/>
              </a:spcBef>
              <a:defRPr/>
            </a:pPr>
            <a:r>
              <a:rPr kumimoji="1" lang="en-US" sz="1150" dirty="0">
                <a:latin typeface="+mn-lt"/>
                <a:ea typeface="ＭＳ Ｐゴシック" pitchFamily="34" charset="-128"/>
              </a:rPr>
              <a:t>Behavioral concerns</a:t>
            </a:r>
          </a:p>
          <a:p>
            <a:pPr lvl="1" eaLnBrk="1" hangingPunct="1">
              <a:spcBef>
                <a:spcPct val="40000"/>
              </a:spcBef>
              <a:defRPr/>
            </a:pPr>
            <a:r>
              <a:rPr kumimoji="1" lang="en-US" sz="1150" dirty="0">
                <a:latin typeface="+mn-lt"/>
                <a:ea typeface="ＭＳ Ｐゴシック" pitchFamily="34" charset="-128"/>
              </a:rPr>
              <a:t>Articulation concerns</a:t>
            </a:r>
          </a:p>
          <a:p>
            <a:pPr lvl="1" eaLnBrk="1" hangingPunct="1">
              <a:spcBef>
                <a:spcPct val="40000"/>
              </a:spcBef>
              <a:defRPr/>
            </a:pPr>
            <a:endParaRPr kumimoji="1" lang="en-US" sz="1150" dirty="0">
              <a:latin typeface="+mn-lt"/>
              <a:ea typeface="ＭＳ Ｐゴシック" pitchFamily="34" charset="-128"/>
            </a:endParaRPr>
          </a:p>
          <a:p>
            <a:pPr eaLnBrk="1" hangingPunct="1">
              <a:spcBef>
                <a:spcPct val="40000"/>
              </a:spcBef>
              <a:defRPr/>
            </a:pPr>
            <a:r>
              <a:rPr kumimoji="1" lang="en-US" sz="1150" dirty="0">
                <a:latin typeface="+mn-lt"/>
              </a:rPr>
              <a:t>ASQ-3 User’s</a:t>
            </a:r>
            <a:r>
              <a:rPr kumimoji="1" lang="en-US" altLang="ja-JP" sz="1150" dirty="0">
                <a:latin typeface="+mn-lt"/>
              </a:rPr>
              <a:t> Guide includes information on overall question considerations and referral options, see table 6.3 page 73.</a:t>
            </a:r>
            <a:endParaRPr lang="en-US" sz="1150" b="1" dirty="0">
              <a:latin typeface="+mn-lt"/>
            </a:endParaRPr>
          </a:p>
          <a:p>
            <a:endParaRPr lang="en-US" sz="1150" dirty="0"/>
          </a:p>
          <a:p>
            <a:r>
              <a:rPr lang="en-US" sz="1150" b="1" dirty="0"/>
              <a:t>Handout:</a:t>
            </a:r>
            <a:r>
              <a:rPr lang="en-US" sz="1150" b="1" baseline="0" dirty="0"/>
              <a:t> </a:t>
            </a:r>
            <a:r>
              <a:rPr lang="en-US" sz="1150" b="0" baseline="0" dirty="0"/>
              <a:t>Overall Questions Chart</a:t>
            </a:r>
            <a:endParaRPr lang="en-US" sz="1150" b="1"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16</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mn-lt"/>
              </a:rPr>
              <a:t>The summary sheet (score form) provides a complete summary of questionnaire information.  This form could be used to share information with other community agencies who families are involved with and who also have a requirement to screen children.  For example, Early Head Start may conduct the screening, but share information with a child’s</a:t>
            </a:r>
            <a:r>
              <a:rPr lang="en-US" altLang="ja-JP" sz="1200" dirty="0">
                <a:latin typeface="+mn-lt"/>
              </a:rPr>
              <a:t> primary health care provider by sending them a copy of the Summary Form.  When sharing results, the optional individual item response section should be completed as then all of the information from the screening is contained on that one sheet. </a:t>
            </a:r>
            <a:br>
              <a:rPr lang="en-US" altLang="ja-JP" sz="1200" dirty="0">
                <a:latin typeface="+mn-lt"/>
              </a:rPr>
            </a:br>
            <a:endParaRPr lang="en-US" altLang="ja-JP" sz="1200" dirty="0">
              <a:latin typeface="+mn-lt"/>
            </a:endParaRPr>
          </a:p>
          <a:p>
            <a:pPr>
              <a:defRPr/>
            </a:pPr>
            <a:r>
              <a:rPr lang="en-US" sz="1200" b="1" dirty="0">
                <a:latin typeface="+mn-lt"/>
              </a:rPr>
              <a:t>Important to Remember:</a:t>
            </a:r>
            <a:endParaRPr lang="en-US" sz="1200" dirty="0">
              <a:latin typeface="+mn-lt"/>
            </a:endParaRPr>
          </a:p>
          <a:p>
            <a:pPr>
              <a:defRPr/>
            </a:pPr>
            <a:r>
              <a:rPr lang="en-US" sz="1200" dirty="0">
                <a:latin typeface="+mn-lt"/>
              </a:rPr>
              <a:t>If you are sending this form to another agency/person, the receiving agency must understand ASQ-3 and how to interpret ASQ-3 scoring information. </a:t>
            </a:r>
          </a:p>
          <a:p>
            <a:pPr>
              <a:defRPr/>
            </a:pPr>
            <a:endParaRPr lang="en-US" sz="1200" b="1" dirty="0">
              <a:latin typeface="+mn-lt"/>
            </a:endParaRPr>
          </a:p>
          <a:p>
            <a:pPr>
              <a:defRPr/>
            </a:pPr>
            <a:r>
              <a:rPr lang="en-US" sz="1200" b="1" dirty="0">
                <a:latin typeface="+mn-lt"/>
              </a:rPr>
              <a:t>Recommended Handout: </a:t>
            </a:r>
            <a:r>
              <a:rPr lang="en-US" sz="1200" dirty="0">
                <a:latin typeface="+mn-lt"/>
              </a:rPr>
              <a:t>"ASQ-3 Information for Health Providers". This handout can also be referred to when debriefing "Andrew’s Scoring Exercise,”</a:t>
            </a:r>
            <a:r>
              <a:rPr lang="en-US" sz="1200" baseline="0" dirty="0">
                <a:latin typeface="+mn-lt"/>
              </a:rPr>
              <a:t> </a:t>
            </a:r>
            <a:r>
              <a:rPr lang="en-US" sz="1200" dirty="0">
                <a:latin typeface="+mn-lt"/>
              </a:rPr>
              <a:t>especially for participants who may be sharing information or assisting families in sharing information with pediatricians or other health providers.</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17</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Up to 2 items in one area can be omitted. See ASQ-3 User’s Guide for further guidance</a:t>
            </a:r>
            <a:r>
              <a:rPr lang="en-US" dirty="0"/>
              <a:t>.</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18</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Up to 2 items in one area can be omitted. See ASQ-3 User’s Guide for further guidance.</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19</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defRPr/>
            </a:pPr>
            <a:r>
              <a:rPr lang="en-US" sz="1200" dirty="0">
                <a:latin typeface="+mn-lt"/>
              </a:rPr>
              <a:t>Parent/Caregiver completed. All of the research on the ASQ was conducted with a primary caregiver completing the form, so we know little about how accurate results are if, for example, a childcare provider completes the tool.  (For the ASQ:SE, caregivers need to have at least 20 hours of contact with the child during the week).  </a:t>
            </a:r>
          </a:p>
          <a:p>
            <a:pPr>
              <a:buFontTx/>
              <a:buChar char="•"/>
              <a:defRPr/>
            </a:pPr>
            <a:endParaRPr lang="en-US" sz="1200" b="1" dirty="0">
              <a:latin typeface="+mn-lt"/>
              <a:ea typeface="ＭＳ Ｐゴシック" pitchFamily="34" charset="-128"/>
            </a:endParaRPr>
          </a:p>
          <a:p>
            <a:pPr>
              <a:buFontTx/>
              <a:buNone/>
              <a:defRPr/>
            </a:pPr>
            <a:r>
              <a:rPr lang="en-US" sz="1200" b="1" dirty="0">
                <a:latin typeface="+mn-lt"/>
                <a:ea typeface="ＭＳ Ｐゴシック" pitchFamily="34" charset="-128"/>
              </a:rPr>
              <a:t>Optional</a:t>
            </a:r>
            <a:r>
              <a:rPr lang="en-US" sz="1200" b="1" baseline="0" dirty="0">
                <a:latin typeface="+mn-lt"/>
                <a:ea typeface="ＭＳ Ｐゴシック" pitchFamily="34" charset="-128"/>
              </a:rPr>
              <a:t> Activity: </a:t>
            </a:r>
            <a:r>
              <a:rPr lang="en-US" sz="1200" b="1" dirty="0">
                <a:latin typeface="+mn-lt"/>
                <a:ea typeface="ＭＳ Ｐゴシック" pitchFamily="34" charset="-128"/>
              </a:rPr>
              <a:t>Ask Participants, "Why is it important to include parents in the screening</a:t>
            </a:r>
            <a:r>
              <a:rPr lang="en-US" sz="1200" b="1" baseline="0" dirty="0">
                <a:latin typeface="+mn-lt"/>
                <a:ea typeface="ＭＳ Ｐゴシック" pitchFamily="34" charset="-128"/>
              </a:rPr>
              <a:t> process</a:t>
            </a:r>
            <a:r>
              <a:rPr lang="en-US" sz="1200" b="1" dirty="0">
                <a:latin typeface="+mn-lt"/>
                <a:ea typeface="ＭＳ Ｐゴシック" pitchFamily="34" charset="-128"/>
              </a:rPr>
              <a:t>?”</a:t>
            </a:r>
          </a:p>
          <a:p>
            <a:pPr>
              <a:buFontTx/>
              <a:buNone/>
              <a:defRPr/>
            </a:pPr>
            <a:r>
              <a:rPr lang="en-US" sz="1200" b="0" dirty="0">
                <a:latin typeface="+mn-lt"/>
                <a:ea typeface="ＭＳ Ｐゴシック" pitchFamily="34" charset="-128"/>
              </a:rPr>
              <a:t>Possible</a:t>
            </a:r>
            <a:r>
              <a:rPr lang="en-US" sz="1200" b="0" baseline="0" dirty="0">
                <a:latin typeface="+mn-lt"/>
                <a:ea typeface="ＭＳ Ｐゴシック" pitchFamily="34" charset="-128"/>
              </a:rPr>
              <a:t> answers include:</a:t>
            </a:r>
            <a:endParaRPr lang="en-US" sz="1200" b="1" dirty="0">
              <a:latin typeface="+mn-lt"/>
              <a:ea typeface="ＭＳ Ｐゴシック" pitchFamily="34" charset="-128"/>
            </a:endParaRPr>
          </a:p>
          <a:p>
            <a:pPr lvl="1">
              <a:buFontTx/>
              <a:buChar char="•"/>
              <a:defRPr/>
            </a:pPr>
            <a:r>
              <a:rPr lang="en-US" sz="1200" dirty="0">
                <a:latin typeface="+mn-lt"/>
                <a:ea typeface="ＭＳ Ｐゴシック" pitchFamily="34" charset="-128"/>
              </a:rPr>
              <a:t>Parents know children best, so they</a:t>
            </a:r>
            <a:r>
              <a:rPr lang="en-US" sz="1200" baseline="0" dirty="0">
                <a:latin typeface="+mn-lt"/>
                <a:ea typeface="ＭＳ Ｐゴシック" pitchFamily="34" charset="-128"/>
              </a:rPr>
              <a:t> are good sources of information</a:t>
            </a:r>
          </a:p>
          <a:p>
            <a:pPr lvl="1">
              <a:buFontTx/>
              <a:buChar char="•"/>
              <a:defRPr/>
            </a:pPr>
            <a:r>
              <a:rPr lang="en-US" sz="1200" baseline="0" dirty="0">
                <a:latin typeface="+mn-lt"/>
                <a:ea typeface="ＭＳ Ｐゴシック" pitchFamily="34" charset="-128"/>
              </a:rPr>
              <a:t>Parents can learn about child development</a:t>
            </a:r>
          </a:p>
          <a:p>
            <a:pPr lvl="1">
              <a:buFontTx/>
              <a:buChar char="•"/>
              <a:defRPr/>
            </a:pPr>
            <a:r>
              <a:rPr lang="en-US" sz="1200" baseline="0" dirty="0">
                <a:latin typeface="+mn-lt"/>
                <a:ea typeface="ＭＳ Ｐゴシック" pitchFamily="34" charset="-128"/>
              </a:rPr>
              <a:t>Parents are seen as the expert, which can be empowering</a:t>
            </a:r>
          </a:p>
          <a:p>
            <a:pPr lvl="1">
              <a:buFontTx/>
              <a:buChar char="•"/>
              <a:defRPr/>
            </a:pPr>
            <a:r>
              <a:rPr lang="en-US" sz="1200" baseline="0" dirty="0">
                <a:latin typeface="+mn-lt"/>
                <a:ea typeface="ＭＳ Ｐゴシック" pitchFamily="34" charset="-128"/>
              </a:rPr>
              <a:t>Includes parents as part of the team</a:t>
            </a:r>
          </a:p>
          <a:p>
            <a:pPr lvl="1">
              <a:buFontTx/>
              <a:buChar char="•"/>
              <a:defRPr/>
            </a:pPr>
            <a:r>
              <a:rPr lang="en-US" sz="1200" baseline="0" dirty="0">
                <a:latin typeface="+mn-lt"/>
                <a:ea typeface="ＭＳ Ｐゴシック" pitchFamily="34" charset="-128"/>
              </a:rPr>
              <a:t>Facilitates communication between provider and parent regarding child’s development</a:t>
            </a:r>
          </a:p>
          <a:p>
            <a:pPr lvl="1">
              <a:buFontTx/>
              <a:buNone/>
              <a:defRPr/>
            </a:pPr>
            <a:endParaRPr lang="en-US" sz="1200" dirty="0">
              <a:latin typeface="+mn-lt"/>
              <a:ea typeface="ＭＳ Ｐゴシック" pitchFamily="34" charset="-128"/>
            </a:endParaRPr>
          </a:p>
          <a:p>
            <a:pPr lvl="1">
              <a:defRPr/>
            </a:pPr>
            <a:endParaRPr lang="en-US" sz="1200" b="1" dirty="0">
              <a:latin typeface="+mn-lt"/>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2</a:t>
            </a:fld>
            <a:endParaRPr lang="en-US"/>
          </a:p>
        </p:txBody>
      </p:sp>
    </p:spTree>
    <p:extLst>
      <p:ext uri="{BB962C8B-B14F-4D97-AF65-F5344CB8AC3E}">
        <p14:creationId xmlns:p14="http://schemas.microsoft.com/office/powerpoint/2010/main" val="311531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20</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Up to 2 items in one area can be omitted. See ASQ-3 User’s Guide for further guidance.</a:t>
            </a:r>
          </a:p>
        </p:txBody>
      </p:sp>
      <p:sp>
        <p:nvSpPr>
          <p:cNvPr id="4" name="Slide Number Placeholder 3"/>
          <p:cNvSpPr>
            <a:spLocks noGrp="1"/>
          </p:cNvSpPr>
          <p:nvPr>
            <p:ph type="sldNum" sz="quarter" idx="10"/>
          </p:nvPr>
        </p:nvSpPr>
        <p:spPr/>
        <p:txBody>
          <a:bodyPr/>
          <a:lstStyle/>
          <a:p>
            <a:fld id="{010AC0A7-250E-4393-A980-FB0AF5CA2C3D}" type="slidenum">
              <a:rPr lang="en-US" smtClean="0"/>
              <a:pPr/>
              <a:t>21</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what the summary sheet should look like. Draw participants’ attention to the approximate "bubbling" in the Personal-social domain, as well as the capitalized responses in section #2 pertaining to the Overall responses.</a:t>
            </a:r>
          </a:p>
        </p:txBody>
      </p:sp>
      <p:sp>
        <p:nvSpPr>
          <p:cNvPr id="4" name="Slide Number Placeholder 3"/>
          <p:cNvSpPr>
            <a:spLocks noGrp="1"/>
          </p:cNvSpPr>
          <p:nvPr>
            <p:ph type="sldNum" sz="quarter" idx="10"/>
          </p:nvPr>
        </p:nvSpPr>
        <p:spPr/>
        <p:txBody>
          <a:bodyPr/>
          <a:lstStyle/>
          <a:p>
            <a:fld id="{010AC0A7-250E-4393-A980-FB0AF5CA2C3D}" type="slidenum">
              <a:rPr lang="en-US" smtClean="0"/>
              <a:pPr/>
              <a:t>22</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Section 5 is optional. Item responses may be helpful for receiving agencies or for inputting data.</a:t>
            </a:r>
          </a:p>
          <a:p>
            <a:endParaRPr lang="en-US" sz="1200" dirty="0"/>
          </a:p>
          <a:p>
            <a:r>
              <a:rPr lang="en-US" sz="1200" dirty="0"/>
              <a:t>Section 4 is where plans for follow-up are documented. </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23</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Instruct participants to form small groups and together discuss Andrew’s ASQ-3. Participants should generate ideas and questions regarding:</a:t>
            </a:r>
          </a:p>
          <a:p>
            <a:pPr>
              <a:buFontTx/>
              <a:buChar char="•"/>
            </a:pPr>
            <a:r>
              <a:rPr lang="en-US" sz="1200" dirty="0"/>
              <a:t>Further information they would like to have regarding Andrew and Vicky</a:t>
            </a:r>
          </a:p>
          <a:p>
            <a:pPr>
              <a:buFontTx/>
              <a:buChar char="•"/>
            </a:pPr>
            <a:r>
              <a:rPr lang="en-US" sz="1200" dirty="0"/>
              <a:t>Ideas for possible activities that can be done in a home environment as well as potential referral sources available in their community</a:t>
            </a:r>
          </a:p>
          <a:p>
            <a:pPr>
              <a:buFont typeface="Calibri" pitchFamily="34" charset="0"/>
              <a:buAutoNum type="arabicParenR"/>
            </a:pPr>
            <a:endParaRPr lang="en-US" sz="1200" dirty="0"/>
          </a:p>
          <a:p>
            <a:pPr>
              <a:buFont typeface="+mj-lt" charset="0"/>
              <a:buNone/>
            </a:pPr>
            <a:r>
              <a:rPr lang="en-US" sz="1200" dirty="0"/>
              <a:t>Debrief the activity focusing on:</a:t>
            </a:r>
          </a:p>
          <a:p>
            <a:pPr>
              <a:buFontTx/>
              <a:buChar char="•"/>
            </a:pPr>
            <a:r>
              <a:rPr lang="en-US" sz="1200" dirty="0"/>
              <a:t>Communication</a:t>
            </a:r>
          </a:p>
          <a:p>
            <a:pPr>
              <a:buFontTx/>
              <a:buChar char="•"/>
            </a:pPr>
            <a:r>
              <a:rPr lang="en-US" sz="1200" dirty="0"/>
              <a:t>Fine Motor and Problem Solving</a:t>
            </a:r>
          </a:p>
          <a:p>
            <a:endParaRPr lang="en-US" sz="1200" dirty="0"/>
          </a:p>
          <a:p>
            <a:pPr>
              <a:buFont typeface="+mj-lt" charset="0"/>
              <a:buNone/>
            </a:pPr>
            <a:r>
              <a:rPr lang="en-US" sz="1200" dirty="0"/>
              <a:t>See: "16-Month ASQ Scoring Exercise for Andrew" in Trainer’s Materials</a:t>
            </a:r>
          </a:p>
        </p:txBody>
      </p:sp>
      <p:sp>
        <p:nvSpPr>
          <p:cNvPr id="4" name="Slide Number Placeholder 3"/>
          <p:cNvSpPr>
            <a:spLocks noGrp="1"/>
          </p:cNvSpPr>
          <p:nvPr>
            <p:ph type="sldNum" sz="quarter" idx="10"/>
          </p:nvPr>
        </p:nvSpPr>
        <p:spPr/>
        <p:txBody>
          <a:bodyPr/>
          <a:lstStyle/>
          <a:p>
            <a:fld id="{010AC0A7-250E-4393-A980-FB0AF5CA2C3D}" type="slidenum">
              <a:rPr lang="en-US" smtClean="0"/>
              <a:pPr/>
              <a:t>24</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Exercise:  Materials: Flip Chart/Markers</a:t>
            </a:r>
            <a:endParaRPr lang="en-US" sz="1200" dirty="0"/>
          </a:p>
          <a:p>
            <a:r>
              <a:rPr lang="en-US" sz="1200" dirty="0"/>
              <a:t>Instead of showing this overhead, have participants share what types of information related to the child/family they consider prior to making referrals.  </a:t>
            </a:r>
          </a:p>
          <a:p>
            <a:endParaRPr lang="en-US" sz="1200" b="1" dirty="0"/>
          </a:p>
          <a:p>
            <a:r>
              <a:rPr lang="en-US" sz="1200" b="1" dirty="0"/>
              <a:t>State</a:t>
            </a:r>
            <a:r>
              <a:rPr lang="en-US" sz="1200" dirty="0"/>
              <a:t> "Assessment scores are just one piece of information that we use to make decisions about what to do. What other type of information do you gather to help make those decisions?"</a:t>
            </a:r>
          </a:p>
          <a:p>
            <a:endParaRPr lang="en-US" sz="1200" dirty="0"/>
          </a:p>
          <a:p>
            <a:r>
              <a:rPr lang="en-US" sz="1200" dirty="0"/>
              <a:t>Write down responses on flip chart/discuss answers.</a:t>
            </a:r>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25</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These are all activities/materials you will find on the ASQ. Discuss how cultural values and parenting practices may impact a child’s performance on these different activities.</a:t>
            </a:r>
          </a:p>
          <a:p>
            <a:endParaRPr lang="en-US" sz="1200" dirty="0"/>
          </a:p>
          <a:p>
            <a:r>
              <a:rPr lang="en-US" sz="1200" dirty="0"/>
              <a:t>Examples of issues that may arise:</a:t>
            </a:r>
          </a:p>
          <a:p>
            <a:pPr>
              <a:buFontTx/>
              <a:buChar char="•"/>
            </a:pPr>
            <a:r>
              <a:rPr lang="en-US" sz="1200" dirty="0"/>
              <a:t>Feeding/Dressing:  Some cultures feed and dress their babies much longer than "western" cultures and do not encourage self-feeding or children dressing themselves.</a:t>
            </a:r>
          </a:p>
          <a:p>
            <a:pPr>
              <a:buFontTx/>
              <a:buChar char="•"/>
            </a:pPr>
            <a:r>
              <a:rPr lang="en-US" sz="1200" dirty="0"/>
              <a:t>Reading/Writing: Some cultures have strong oral traditions; writing may not be emphasized, especially at very young ages...may also be considered a safety issue.</a:t>
            </a:r>
          </a:p>
          <a:p>
            <a:pPr>
              <a:buFontTx/>
              <a:buChar char="•"/>
            </a:pPr>
            <a:r>
              <a:rPr lang="en-US" sz="1200" dirty="0"/>
              <a:t>Playing with Toys: Some cultures place a high value on socializing and may not encourage solitary play with toys.</a:t>
            </a:r>
          </a:p>
          <a:p>
            <a:pPr>
              <a:buFontTx/>
              <a:buChar char="•"/>
            </a:pPr>
            <a:r>
              <a:rPr lang="en-US" sz="1200" dirty="0"/>
              <a:t>Sports: Some cultures may have strong gender roles and not allow or encourage girls to participate in sport-type activities.</a:t>
            </a:r>
          </a:p>
          <a:p>
            <a:endParaRPr lang="en-US" sz="1200" dirty="0"/>
          </a:p>
          <a:p>
            <a:r>
              <a:rPr lang="en-US" sz="1200" b="1" dirty="0"/>
              <a:t>Excerpts from:</a:t>
            </a:r>
            <a:r>
              <a:rPr lang="en-US" sz="1200" dirty="0"/>
              <a:t>  Cross-Cultural Lessons: Early Childhood Developmental Screening and Approaches to Research and Practice.  Community-University Partnership for the Study of Children, Youth, and Families. Edmonton, Alberta, Canada.</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26</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slide demonstrates </a:t>
            </a:r>
            <a:r>
              <a:rPr lang="en-US" sz="1200" u="sng" dirty="0"/>
              <a:t>potential</a:t>
            </a:r>
            <a:r>
              <a:rPr lang="en-US" sz="1200" dirty="0"/>
              <a:t> decisions that might be made for Andrew and Vicky. Note that referral to EI/ECSE (i.e., further evaluation) has not been selected as the family has chosen to try other options first.</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27</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Monitoring will depend on program’s</a:t>
            </a:r>
            <a:r>
              <a:rPr lang="en-US" altLang="ja-JP" sz="1200" dirty="0"/>
              <a:t> contact with families as well as program’s resources. Programs may choose to rescreen in areas of concern soon after the initial screening, or they may choose to stick with their program’s pre-determined screening schedule. For children 1-month to 2-years a 4-6 month monitoring schedule is recommended, and for children 2- to 5½-years a 6-12 month monitoring schedule is recommended.</a:t>
            </a:r>
          </a:p>
          <a:p>
            <a:endParaRPr lang="en-US" altLang="ja-JP" sz="1200" dirty="0"/>
          </a:p>
          <a:p>
            <a:r>
              <a:rPr lang="en-US" altLang="ja-JP" sz="1200" b="1" dirty="0"/>
              <a:t>Referrals:  </a:t>
            </a:r>
            <a:r>
              <a:rPr lang="en-US" altLang="ja-JP" sz="1200" dirty="0"/>
              <a:t>It is important to know your state’s eligibility requirements as in some cases, a referral for evaluation may be appropriate for a child who is low in the monitoring zone.  It is also important to follow-up with community-based referrals that do not require meeting an eligibility requirement based upon potential delay.  Examples are: parenting programs, Early Head Start, home visiting or family support programs for housing or adult mental health.</a:t>
            </a:r>
          </a:p>
          <a:p>
            <a:endParaRPr lang="en-US" sz="1200" dirty="0"/>
          </a:p>
          <a:p>
            <a:r>
              <a:rPr lang="en-US" sz="1200" b="1" dirty="0"/>
              <a:t>Handout </a:t>
            </a:r>
            <a:r>
              <a:rPr lang="en-US" sz="1200" dirty="0"/>
              <a:t>(optional): "Referral Decision Matrix"</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28</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Handout </a:t>
            </a:r>
            <a:r>
              <a:rPr lang="en-US" sz="1200" dirty="0"/>
              <a:t>(optional): "Referral Decision Matrix"</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29</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mn-lt"/>
              </a:rPr>
              <a:t>Review slide.</a:t>
            </a:r>
          </a:p>
          <a:p>
            <a:pPr>
              <a:defRPr/>
            </a:pPr>
            <a:endParaRPr lang="en-US" sz="1200" dirty="0">
              <a:latin typeface="+mn-lt"/>
            </a:endParaRPr>
          </a:p>
          <a:p>
            <a:pPr>
              <a:buFontTx/>
              <a:buChar char="•"/>
              <a:defRPr/>
            </a:pPr>
            <a:r>
              <a:rPr lang="en-US" sz="1200" dirty="0">
                <a:latin typeface="+mn-lt"/>
              </a:rPr>
              <a:t>ASQ-3 covers 5 Domains of Development.</a:t>
            </a:r>
          </a:p>
          <a:p>
            <a:pPr>
              <a:buFontTx/>
              <a:buChar char="•"/>
              <a:defRPr/>
            </a:pPr>
            <a:endParaRPr lang="en-US" sz="1200" dirty="0">
              <a:latin typeface="+mn-lt"/>
            </a:endParaRPr>
          </a:p>
          <a:p>
            <a:pPr>
              <a:buFontTx/>
              <a:buChar char="•"/>
              <a:defRPr/>
            </a:pPr>
            <a:r>
              <a:rPr lang="en-US" sz="1200" dirty="0">
                <a:latin typeface="+mn-lt"/>
              </a:rPr>
              <a:t>  Explain that ASQ:SE was developed as a companion tool to</a:t>
            </a:r>
            <a:r>
              <a:rPr lang="en-US" sz="1200" baseline="0" dirty="0">
                <a:latin typeface="+mn-lt"/>
              </a:rPr>
              <a:t> </a:t>
            </a:r>
            <a:r>
              <a:rPr lang="en-US" sz="1200" dirty="0">
                <a:latin typeface="+mn-lt"/>
              </a:rPr>
              <a:t>ASQ in order to address the need for age-appropriate tools to monitor very young children’s behavior and address parental concerns.</a:t>
            </a:r>
            <a:endParaRPr lang="en-US" sz="1000" dirty="0">
              <a:latin typeface="+mn-lt"/>
            </a:endParaRP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3</a:t>
            </a:fld>
            <a:endParaRPr lang="en-US"/>
          </a:p>
        </p:txBody>
      </p:sp>
    </p:spTree>
    <p:extLst>
      <p:ext uri="{BB962C8B-B14F-4D97-AF65-F5344CB8AC3E}">
        <p14:creationId xmlns:p14="http://schemas.microsoft.com/office/powerpoint/2010/main" val="1884287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Discussion:</a:t>
            </a:r>
            <a:r>
              <a:rPr lang="en-US" sz="1200" dirty="0"/>
              <a:t> What is the primary reason for administering</a:t>
            </a:r>
            <a:r>
              <a:rPr lang="en-US" sz="1200" baseline="0" dirty="0"/>
              <a:t> </a:t>
            </a:r>
            <a:r>
              <a:rPr lang="en-US" sz="1200" dirty="0"/>
              <a:t>ASQ?  </a:t>
            </a:r>
          </a:p>
          <a:p>
            <a:endParaRPr lang="en-US" sz="1200" dirty="0"/>
          </a:p>
          <a:p>
            <a:r>
              <a:rPr lang="en-US" sz="1200" dirty="0"/>
              <a:t>For most programs the goal is to help identify children that might be at risk for developmental delay and to help parents take the next steps toward a potential referral for EI/ESCE. It is important that the parents decide what the next steps might be that seem appropriate for their child and family. Our job is to offer options and provide support and guidance.</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30</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Possible Activity: Role-Play</a:t>
            </a:r>
            <a:endParaRPr lang="en-US" sz="1200" dirty="0"/>
          </a:p>
          <a:p>
            <a:r>
              <a:rPr lang="en-US" sz="1200" dirty="0"/>
              <a:t>If your audience has not had much experience with screening or assessment, it is very important to discuss how the results of screening will be shared with families.  Often times people don’t</a:t>
            </a:r>
            <a:r>
              <a:rPr lang="en-US" altLang="ja-JP" sz="1200" dirty="0"/>
              <a:t> realize how difficult this process may be for families when their child falls below cutoff scores or when concerns arise.  </a:t>
            </a:r>
          </a:p>
          <a:p>
            <a:endParaRPr lang="en-US" sz="1200" dirty="0"/>
          </a:p>
          <a:p>
            <a:r>
              <a:rPr lang="en-US" sz="1200" dirty="0"/>
              <a:t>Roles that could be assigned include the parent, the </a:t>
            </a:r>
            <a:r>
              <a:rPr lang="en-US" altLang="ja-JP" sz="1200" dirty="0"/>
              <a:t>"professional" who is responsible for explaining and discussing follow-up options or referral possibilities, other family members, a childcare provider, etc.  Having a completed ASQ (one that indicates potential concerns) helps provide a framework for role playing.</a:t>
            </a:r>
          </a:p>
          <a:p>
            <a:endParaRPr lang="en-US" sz="1200" dirty="0"/>
          </a:p>
          <a:p>
            <a:r>
              <a:rPr lang="en-US" sz="1200" dirty="0"/>
              <a:t>Possible questions may be: </a:t>
            </a:r>
          </a:p>
          <a:p>
            <a:pPr>
              <a:buFontTx/>
              <a:buChar char="•"/>
            </a:pPr>
            <a:r>
              <a:rPr lang="en-US" sz="1200" dirty="0"/>
              <a:t>How is the family feeling about the child’s development at this point in time?</a:t>
            </a:r>
          </a:p>
          <a:p>
            <a:pPr>
              <a:buFontTx/>
              <a:buChar char="•"/>
            </a:pPr>
            <a:r>
              <a:rPr lang="en-US" sz="1200" dirty="0"/>
              <a:t>Do they have concerns?</a:t>
            </a:r>
          </a:p>
          <a:p>
            <a:pPr>
              <a:buFontTx/>
              <a:buChar char="•"/>
            </a:pPr>
            <a:r>
              <a:rPr lang="en-US" sz="1200" dirty="0"/>
              <a:t>What are the next steps they would like to take, and how can the provider support them?</a:t>
            </a:r>
          </a:p>
          <a:p>
            <a:pPr>
              <a:buFontTx/>
              <a:buChar char="•"/>
            </a:pPr>
            <a:endParaRPr lang="en-US" sz="1200" dirty="0"/>
          </a:p>
          <a:p>
            <a:r>
              <a:rPr lang="en-US" sz="1200" dirty="0"/>
              <a:t>Make sure to build from child and family strengths and explore concerns in areas where there are low scores.</a:t>
            </a:r>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31</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Exercise:  </a:t>
            </a:r>
            <a:r>
              <a:rPr lang="en-US" sz="1200" dirty="0"/>
              <a:t>Materials: Overhead projector w/transparency paper &amp; marker or flipchart pad &amp; markers</a:t>
            </a:r>
          </a:p>
          <a:p>
            <a:r>
              <a:rPr lang="en-US" sz="1200" dirty="0"/>
              <a:t>1) Ask participants to identify what types of screening tools they have used in their agencies.</a:t>
            </a:r>
          </a:p>
          <a:p>
            <a:r>
              <a:rPr lang="en-US" sz="1200" dirty="0"/>
              <a:t>2) Ask participants to identify 1 word that typifies screening.  Write these words down and discuss screening using those words. (Examples: funnel, sand sifter, snapshot)</a:t>
            </a:r>
          </a:p>
          <a:p>
            <a:endParaRPr lang="en-US" sz="1200" dirty="0"/>
          </a:p>
          <a:p>
            <a:r>
              <a:rPr lang="en-US" sz="1200" dirty="0"/>
              <a:t>Also, remind participants (see slide "ASQ and ASQ:SE Development") that ASQ and ASQ:SE items are not to be used as targets for intervention or for goals/objectives.  The results can let you know, however, what development domain or behavioral area to focus interventions efforts on. </a:t>
            </a:r>
          </a:p>
          <a:p>
            <a:endParaRPr lang="en-US" sz="1200" b="1" dirty="0"/>
          </a:p>
          <a:p>
            <a:r>
              <a:rPr lang="en-US" sz="1200" b="1" dirty="0"/>
              <a:t>Examples of Screening tools:</a:t>
            </a:r>
          </a:p>
          <a:p>
            <a:pPr>
              <a:buFontTx/>
              <a:buChar char="•"/>
            </a:pPr>
            <a:r>
              <a:rPr lang="en-US" sz="1000" dirty="0"/>
              <a:t>The Ages &amp; Stages Questionnaires® (ASQ) , DIAL-3, Early Screening Inventory (ESI), Revised Developmental Screening Inventory (RDSI), Parent’s Evaluation of Developmental Status (PEDS).</a:t>
            </a:r>
          </a:p>
          <a:p>
            <a:pPr>
              <a:buFontTx/>
              <a:buChar char="•"/>
            </a:pPr>
            <a:r>
              <a:rPr lang="en-US" sz="1000" dirty="0"/>
              <a:t>Examples of </a:t>
            </a:r>
            <a:r>
              <a:rPr lang="en-US" sz="1000" b="1" dirty="0"/>
              <a:t>SE Screening</a:t>
            </a:r>
            <a:r>
              <a:rPr lang="en-US" sz="1000" dirty="0"/>
              <a:t> Tools:  Temperament and Behavior Scales (TABS), BITSEA (Brief Infant/Toddler Social-Emotional Assessment), Devereux Early Childhood Assessment (DECA)</a:t>
            </a:r>
          </a:p>
          <a:p>
            <a:pPr>
              <a:buFontTx/>
              <a:buChar char="•"/>
            </a:pPr>
            <a:endParaRPr lang="en-US" sz="1200" dirty="0"/>
          </a:p>
          <a:p>
            <a:pPr>
              <a:buFontTx/>
              <a:buChar char="•"/>
            </a:pPr>
            <a:r>
              <a:rPr lang="en-US" sz="1200" dirty="0"/>
              <a:t>Developmental screening similar in theory to health screenings such as a quick hearing or vision screen. </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4</a:t>
            </a:fld>
            <a:endParaRPr lang="en-US"/>
          </a:p>
        </p:txBody>
      </p:sp>
    </p:spTree>
    <p:extLst>
      <p:ext uri="{BB962C8B-B14F-4D97-AF65-F5344CB8AC3E}">
        <p14:creationId xmlns:p14="http://schemas.microsoft.com/office/powerpoint/2010/main" val="255657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5</a:t>
            </a:fld>
            <a:endParaRPr lang="en-US"/>
          </a:p>
        </p:txBody>
      </p:sp>
    </p:spTree>
    <p:extLst>
      <p:ext uri="{BB962C8B-B14F-4D97-AF65-F5344CB8AC3E}">
        <p14:creationId xmlns:p14="http://schemas.microsoft.com/office/powerpoint/2010/main" val="89475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6</a:t>
            </a:fld>
            <a:endParaRPr lang="en-US"/>
          </a:p>
        </p:txBody>
      </p:sp>
    </p:spTree>
    <p:extLst>
      <p:ext uri="{BB962C8B-B14F-4D97-AF65-F5344CB8AC3E}">
        <p14:creationId xmlns:p14="http://schemas.microsoft.com/office/powerpoint/2010/main" val="130034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50" dirty="0"/>
              <a:t>This is an example of how screening with ASQ and ASQ:SE fits into a system to help identify children at risk for developmental delays.  The process starts at the top by screening all children, and then children fall into 3 categories: </a:t>
            </a:r>
          </a:p>
          <a:p>
            <a:endParaRPr lang="en-US" sz="950" dirty="0"/>
          </a:p>
          <a:p>
            <a:pPr>
              <a:buFontTx/>
              <a:buChar char="•"/>
            </a:pPr>
            <a:r>
              <a:rPr lang="en-US" sz="950" b="1" dirty="0"/>
              <a:t>Not Near Cutoff</a:t>
            </a:r>
            <a:r>
              <a:rPr lang="en-US" sz="950" dirty="0"/>
              <a:t> (Above ASQ-3 Monitoring Zone, Well Below ASQ:SE)</a:t>
            </a:r>
          </a:p>
          <a:p>
            <a:pPr>
              <a:buFontTx/>
              <a:buChar char="•"/>
            </a:pPr>
            <a:r>
              <a:rPr lang="en-US" sz="950" b="1" dirty="0"/>
              <a:t>Near Cutoff </a:t>
            </a:r>
            <a:r>
              <a:rPr lang="en-US" sz="950" dirty="0"/>
              <a:t>(Monitoring Zone of ASQ-3)</a:t>
            </a:r>
            <a:endParaRPr lang="en-US" sz="950" b="1" dirty="0"/>
          </a:p>
          <a:p>
            <a:pPr>
              <a:buFontTx/>
              <a:buChar char="•"/>
            </a:pPr>
            <a:r>
              <a:rPr lang="en-US" sz="950" b="1" dirty="0"/>
              <a:t>Beyond Cutoff </a:t>
            </a:r>
            <a:r>
              <a:rPr lang="en-US" sz="950" dirty="0"/>
              <a:t>(Below ASQ-3, Above ASQ:SE)</a:t>
            </a:r>
          </a:p>
          <a:p>
            <a:endParaRPr lang="en-US" sz="950" dirty="0"/>
          </a:p>
          <a:p>
            <a:r>
              <a:rPr lang="en-US" sz="950" dirty="0"/>
              <a:t>Children who fall </a:t>
            </a:r>
            <a:r>
              <a:rPr lang="en-US" sz="950" b="1" dirty="0"/>
              <a:t>beyond</a:t>
            </a:r>
            <a:r>
              <a:rPr lang="en-US" sz="950" dirty="0"/>
              <a:t> the cutoff are sent to local Part C or Part B Early Intervention/Early Childhood Special Education, health or mental health agencies for further diagnostic evaluation.</a:t>
            </a:r>
          </a:p>
          <a:p>
            <a:r>
              <a:rPr lang="en-US" sz="950" b="1" dirty="0"/>
              <a:t>NOTE:</a:t>
            </a:r>
            <a:r>
              <a:rPr lang="en-US" sz="950" dirty="0"/>
              <a:t>  </a:t>
            </a:r>
            <a:r>
              <a:rPr lang="en-US" sz="950" i="1" dirty="0"/>
              <a:t>One of the dilemmas you will encounter when screening for social-emotional delays is the lack of appropriate referral agencies—especially for babies and toddlers. You can start with EI/ECSE agencies, but if no specific EI/ECSE mental health or behavioral programs exist consider referrals to parenting programs, home visiting health, or other mental health programs.  We are pioneers in this field and need to use tools to justify our referrals, document the need for services, and advocate to our agencies/government for the need for more services. </a:t>
            </a:r>
          </a:p>
          <a:p>
            <a:endParaRPr lang="en-US" sz="950" i="1" dirty="0"/>
          </a:p>
          <a:p>
            <a:r>
              <a:rPr lang="en-US" sz="950" dirty="0"/>
              <a:t>Children who fall </a:t>
            </a:r>
            <a:r>
              <a:rPr lang="en-US" sz="950" b="1" dirty="0"/>
              <a:t>near</a:t>
            </a:r>
            <a:r>
              <a:rPr lang="en-US" sz="950" dirty="0"/>
              <a:t> the cutoff are either sent for diagnostic evaluation and/or provided access to community-based or prevention programs and monitored closely.  Follow-up will depend on program resources and state eligibility criteria.  Children who are not near the cutoff should also be monitored. In many programs (e.g., Early Head Start, state preschools), children should also be assessed with a curriculum-based assessment tool to determine learning goals or targets for intervention.</a:t>
            </a:r>
          </a:p>
          <a:p>
            <a:endParaRPr lang="en-US" sz="950" dirty="0"/>
          </a:p>
          <a:p>
            <a:r>
              <a:rPr lang="en-US" sz="950" b="1" dirty="0"/>
              <a:t>Important Point!</a:t>
            </a:r>
            <a:r>
              <a:rPr lang="en-US" sz="950" dirty="0"/>
              <a:t>  Note that children who are eligible for services are no longer screened. These children may be assessed with a curriculum-based assessment to determine functional goals to work on but at this point the screening tool is not needed anymore (and in most cases would be inappropriate to continue using).</a:t>
            </a:r>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7</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dirty="0"/>
              <a:t>Research mentioned in this slide emphasizes the importance of using screening measures - even the "experts" i.e., pediatricians, miss many children if they do not use a high-quality screening tool. The AAP recommends screening all young children at 9, 18, and 24 (or 30) months. (American Academy of Pediatrics: </a:t>
            </a:r>
            <a:r>
              <a:rPr lang="en-US" sz="1100" u="sng" dirty="0"/>
              <a:t>Developmental Surveillance and Screening of Infants and Young Children</a:t>
            </a:r>
            <a:r>
              <a:rPr lang="en-US" sz="1100" dirty="0"/>
              <a:t>, </a:t>
            </a:r>
            <a:r>
              <a:rPr lang="en-US" sz="1100" u="sng" dirty="0"/>
              <a:t>Pediatrics,</a:t>
            </a:r>
            <a:r>
              <a:rPr lang="en-US" sz="1100" dirty="0"/>
              <a:t> (2011), 108, 1, 192-196.)</a:t>
            </a:r>
          </a:p>
          <a:p>
            <a:pPr>
              <a:defRPr/>
            </a:pPr>
            <a:endParaRPr lang="en-US" sz="1100" dirty="0"/>
          </a:p>
          <a:p>
            <a:pPr>
              <a:defRPr/>
            </a:pPr>
            <a:r>
              <a:rPr lang="en-US" sz="1000" dirty="0" err="1"/>
              <a:t>Sheldrick</a:t>
            </a:r>
            <a:r>
              <a:rPr lang="en-US" sz="1000" dirty="0"/>
              <a:t>, R.C., Merchant, S. &amp; Perrin, E.C. (2011) Identification of developmental and behavioral problems in primary care: A systematic review. </a:t>
            </a:r>
            <a:r>
              <a:rPr lang="en-US" sz="1000" u="sng" dirty="0"/>
              <a:t>Pediatrics</a:t>
            </a:r>
            <a:r>
              <a:rPr lang="en-US" sz="1000" dirty="0"/>
              <a:t>, July 4, 2011.  downloaded 7/18/2011 from:</a:t>
            </a:r>
          </a:p>
          <a:p>
            <a:pPr>
              <a:defRPr/>
            </a:pPr>
            <a:r>
              <a:rPr lang="en-US" sz="1000" dirty="0"/>
              <a:t>http://pediatrics.aappublications.org/content/early/2011/06/29/peds.2010-3261</a:t>
            </a:r>
          </a:p>
          <a:p>
            <a:pPr>
              <a:defRPr/>
            </a:pPr>
            <a:endParaRPr lang="en-US" sz="1000" dirty="0"/>
          </a:p>
          <a:p>
            <a:pPr>
              <a:defRPr/>
            </a:pPr>
            <a:r>
              <a:rPr lang="en-US" sz="1000" dirty="0"/>
              <a:t>Palfrey, J. S., Singer, J.D., Walker, D.K. &amp; Butler, J.A. (1994). Early identification of</a:t>
            </a:r>
            <a:br>
              <a:rPr lang="en-US" sz="1000" dirty="0"/>
            </a:br>
            <a:r>
              <a:rPr lang="en-US" sz="1000" dirty="0"/>
              <a:t>children’s special needs: A study in five metropolitan communities. </a:t>
            </a:r>
            <a:r>
              <a:rPr lang="en-US" sz="1000" i="1" dirty="0"/>
              <a:t>Journal of Pediatrics, 111</a:t>
            </a:r>
            <a:r>
              <a:rPr lang="en-US" sz="1000" dirty="0"/>
              <a:t>, 651-655</a:t>
            </a:r>
            <a:br>
              <a:rPr lang="en-US" sz="1000" dirty="0"/>
            </a:br>
            <a:br>
              <a:rPr lang="en-US" sz="1000" dirty="0"/>
            </a:br>
            <a:r>
              <a:rPr lang="en-US" sz="1000" dirty="0"/>
              <a:t>Squires, J., Nickel, R.E., &amp; </a:t>
            </a:r>
            <a:r>
              <a:rPr lang="en-US" sz="1000" dirty="0" err="1"/>
              <a:t>Eisert</a:t>
            </a:r>
            <a:r>
              <a:rPr lang="en-US" sz="1000" dirty="0"/>
              <a:t>, D. (1996). Early detection of developmental problems: Strategies for monitoring young children in the practice setting. </a:t>
            </a:r>
            <a:r>
              <a:rPr lang="en-US" sz="1000" i="1" dirty="0"/>
              <a:t>Journal of Developmental and Behavioral Pediatrics, 17</a:t>
            </a:r>
            <a:r>
              <a:rPr lang="en-US" sz="1000" dirty="0"/>
              <a:t>(6), 410-427.</a:t>
            </a:r>
            <a:br>
              <a:rPr lang="en-US" sz="1000" dirty="0"/>
            </a:br>
            <a:br>
              <a:rPr lang="en-US" sz="1000" dirty="0"/>
            </a:br>
            <a:r>
              <a:rPr lang="en-US" sz="1000" dirty="0" err="1"/>
              <a:t>Lavigne</a:t>
            </a:r>
            <a:r>
              <a:rPr lang="en-US" sz="1000" dirty="0"/>
              <a:t>, J., </a:t>
            </a:r>
            <a:r>
              <a:rPr lang="en-US" sz="1000" dirty="0" err="1"/>
              <a:t>Binns</a:t>
            </a:r>
            <a:r>
              <a:rPr lang="en-US" sz="1000" dirty="0"/>
              <a:t>, H., </a:t>
            </a:r>
            <a:r>
              <a:rPr lang="en-US" sz="1000" dirty="0" err="1"/>
              <a:t>Christoffel</a:t>
            </a:r>
            <a:r>
              <a:rPr lang="en-US" sz="1000" dirty="0"/>
              <a:t>, K., Rosenbaum, D., </a:t>
            </a:r>
            <a:r>
              <a:rPr lang="en-US" sz="1000" dirty="0" err="1"/>
              <a:t>Arend</a:t>
            </a:r>
            <a:r>
              <a:rPr lang="en-US" sz="1000" dirty="0"/>
              <a:t>, R., Smith, K., et al. (1993). Behavior and emotional problems among preschool children in pediatric primary care: Prevalence and pediatricians' recognition. </a:t>
            </a:r>
            <a:r>
              <a:rPr lang="en-US" sz="1000" i="1" dirty="0"/>
              <a:t>Pediatrics, 91</a:t>
            </a:r>
            <a:r>
              <a:rPr lang="en-US" sz="1000" dirty="0"/>
              <a:t>, 649-655.</a:t>
            </a:r>
            <a:br>
              <a:rPr lang="en-US" sz="1000" dirty="0"/>
            </a:br>
            <a:br>
              <a:rPr lang="en-US" sz="1000" dirty="0"/>
            </a:br>
            <a:r>
              <a:rPr lang="en-US" sz="1000" dirty="0" err="1"/>
              <a:t>Sturner</a:t>
            </a:r>
            <a:r>
              <a:rPr lang="en-US" sz="1000" dirty="0"/>
              <a:t>, R.A. (1991). Parent questionnaires: Basic office equipment? Journal of Developmental and Behavioral Pediatrics, 12, 51-54.</a:t>
            </a:r>
            <a:br>
              <a:rPr lang="en-US" sz="1600" dirty="0"/>
            </a:br>
            <a:endParaRPr lang="en-US" sz="1600" dirty="0"/>
          </a:p>
        </p:txBody>
      </p:sp>
      <p:sp>
        <p:nvSpPr>
          <p:cNvPr id="4" name="Slide Number Placeholder 3"/>
          <p:cNvSpPr>
            <a:spLocks noGrp="1"/>
          </p:cNvSpPr>
          <p:nvPr>
            <p:ph type="sldNum" sz="quarter" idx="10"/>
          </p:nvPr>
        </p:nvSpPr>
        <p:spPr/>
        <p:txBody>
          <a:bodyPr/>
          <a:lstStyle/>
          <a:p>
            <a:fld id="{010AC0A7-250E-4393-A980-FB0AF5CA2C3D}" type="slidenum">
              <a:rPr lang="en-US" smtClean="0"/>
              <a:pPr/>
              <a:t>8</a:t>
            </a:fld>
            <a:endParaRPr lang="en-US"/>
          </a:p>
        </p:txBody>
      </p:sp>
    </p:spTree>
    <p:extLst>
      <p:ext uri="{BB962C8B-B14F-4D97-AF65-F5344CB8AC3E}">
        <p14:creationId xmlns:p14="http://schemas.microsoft.com/office/powerpoint/2010/main" val="208993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Have participants take out their 16-month ASQ-3 while reviewing features of ASQ-3.</a:t>
            </a:r>
          </a:p>
        </p:txBody>
      </p:sp>
      <p:sp>
        <p:nvSpPr>
          <p:cNvPr id="4" name="Slide Number Placeholder 3"/>
          <p:cNvSpPr>
            <a:spLocks noGrp="1"/>
          </p:cNvSpPr>
          <p:nvPr>
            <p:ph type="sldNum" sz="quarter" idx="10"/>
          </p:nvPr>
        </p:nvSpPr>
        <p:spPr/>
        <p:txBody>
          <a:bodyPr/>
          <a:lstStyle/>
          <a:p>
            <a:fld id="{010AC0A7-250E-4393-A980-FB0AF5CA2C3D}" type="slidenum">
              <a:rPr lang="en-US" smtClean="0"/>
              <a:pPr/>
              <a:t>9</a:t>
            </a:fld>
            <a:endParaRPr lang="en-US"/>
          </a:p>
        </p:txBody>
      </p:sp>
    </p:spTree>
    <p:extLst>
      <p:ext uri="{BB962C8B-B14F-4D97-AF65-F5344CB8AC3E}">
        <p14:creationId xmlns:p14="http://schemas.microsoft.com/office/powerpoint/2010/main" val="208993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2E317B-778E-474A-A520-67756E050383}" type="datetime1">
              <a:rPr lang="en-US" smtClean="0"/>
              <a:pPr/>
              <a:t>4/27/22</a:t>
            </a:fld>
            <a:endParaRPr lang="en-US"/>
          </a:p>
        </p:txBody>
      </p:sp>
      <p:sp>
        <p:nvSpPr>
          <p:cNvPr id="5" name="Footer Placeholder 4"/>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331787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7A94AB-068C-4ECE-B35E-A3133EC4B064}" type="datetime1">
              <a:rPr lang="en-US" smtClean="0"/>
              <a:pPr/>
              <a:t>4/27/22</a:t>
            </a:fld>
            <a:endParaRPr lang="en-US"/>
          </a:p>
        </p:txBody>
      </p:sp>
      <p:sp>
        <p:nvSpPr>
          <p:cNvPr id="5" name="Footer Placeholder 4"/>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280337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B1BFA-DE56-49B7-9E09-3B09B921BE10}" type="datetime1">
              <a:rPr lang="en-US" smtClean="0"/>
              <a:pPr/>
              <a:t>4/27/22</a:t>
            </a:fld>
            <a:endParaRPr lang="en-US"/>
          </a:p>
        </p:txBody>
      </p:sp>
      <p:sp>
        <p:nvSpPr>
          <p:cNvPr id="5" name="Footer Placeholder 4"/>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410926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7CC8C-D976-4A21-A9DE-B3EB094F8079}" type="datetime1">
              <a:rPr lang="en-US" smtClean="0"/>
              <a:pPr/>
              <a:t>4/27/22</a:t>
            </a:fld>
            <a:endParaRPr lang="en-US"/>
          </a:p>
        </p:txBody>
      </p:sp>
      <p:sp>
        <p:nvSpPr>
          <p:cNvPr id="5" name="Footer Placeholder 4"/>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98923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5F0C74-47A7-434F-923E-81DF66469C9F}" type="datetime1">
              <a:rPr lang="en-US" smtClean="0"/>
              <a:pPr/>
              <a:t>4/27/22</a:t>
            </a:fld>
            <a:endParaRPr lang="en-US"/>
          </a:p>
        </p:txBody>
      </p:sp>
      <p:sp>
        <p:nvSpPr>
          <p:cNvPr id="5" name="Footer Placeholder 4"/>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45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02290-A58A-4DB5-B3AA-B4F82BF5674C}" type="datetime1">
              <a:rPr lang="en-US" smtClean="0"/>
              <a:pPr/>
              <a:t>4/27/22</a:t>
            </a:fld>
            <a:endParaRPr lang="en-US"/>
          </a:p>
        </p:txBody>
      </p:sp>
      <p:sp>
        <p:nvSpPr>
          <p:cNvPr id="6" name="Footer Placeholder 5"/>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7" name="Slide Number Placeholder 6"/>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426557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DA629-FE81-4C66-B00E-E46BAB886ACB}" type="datetime1">
              <a:rPr lang="en-US" smtClean="0"/>
              <a:pPr/>
              <a:t>4/27/22</a:t>
            </a:fld>
            <a:endParaRPr lang="en-US"/>
          </a:p>
        </p:txBody>
      </p:sp>
      <p:sp>
        <p:nvSpPr>
          <p:cNvPr id="8" name="Footer Placeholder 7"/>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9" name="Slide Number Placeholder 8"/>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02346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799A86-3AA4-4080-BA9E-DB85468E3855}" type="datetime1">
              <a:rPr lang="en-US" smtClean="0"/>
              <a:pPr/>
              <a:t>4/27/22</a:t>
            </a:fld>
            <a:endParaRPr lang="en-US"/>
          </a:p>
        </p:txBody>
      </p:sp>
      <p:sp>
        <p:nvSpPr>
          <p:cNvPr id="4" name="Footer Placeholder 3"/>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5" name="Slide Number Placeholder 4"/>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369530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04146-646A-45A7-890E-CF7B8B6E1BC3}" type="datetime1">
              <a:rPr lang="en-US" smtClean="0"/>
              <a:pPr/>
              <a:t>4/27/22</a:t>
            </a:fld>
            <a:endParaRPr lang="en-US"/>
          </a:p>
        </p:txBody>
      </p:sp>
      <p:sp>
        <p:nvSpPr>
          <p:cNvPr id="3" name="Footer Placeholder 2"/>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4" name="Slide Number Placeholder 3"/>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23052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48F17-494A-4159-A025-4EBD34819750}" type="datetime1">
              <a:rPr lang="en-US" smtClean="0"/>
              <a:pPr/>
              <a:t>4/27/22</a:t>
            </a:fld>
            <a:endParaRPr lang="en-US"/>
          </a:p>
        </p:txBody>
      </p:sp>
      <p:sp>
        <p:nvSpPr>
          <p:cNvPr id="6" name="Footer Placeholder 5"/>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7" name="Slide Number Placeholder 6"/>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326345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6570F-E1C5-4D27-87FE-9BE71CBAD2C9}" type="datetime1">
              <a:rPr lang="en-US" smtClean="0"/>
              <a:pPr/>
              <a:t>4/27/22</a:t>
            </a:fld>
            <a:endParaRPr lang="en-US"/>
          </a:p>
        </p:txBody>
      </p:sp>
      <p:sp>
        <p:nvSpPr>
          <p:cNvPr id="6" name="Footer Placeholder 5"/>
          <p:cNvSpPr>
            <a:spLocks noGrp="1"/>
          </p:cNvSpPr>
          <p:nvPr>
            <p:ph type="ftr" sz="quarter" idx="11"/>
          </p:nvPr>
        </p:nvSpPr>
        <p:spPr/>
        <p:txBody>
          <a:body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7" name="Slide Number Placeholder 6"/>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8297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D62E7-B4EC-4B7F-9031-89352C33AE34}" type="datetime1">
              <a:rPr lang="en-US" smtClean="0"/>
              <a:pPr/>
              <a:t>4/27/22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ASQ-3™ and ASQ:SE Training Materials by Jane Squires, Jane Farrell, Jantina Clifford, Suzanne Yockelson, Elizabeth Twombly, and LaWanda Potter  Copyright © 2012 by Paul H. Brookes Publishing Co., Inc. All rights reserved. www.agesandstages.com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A898F-F33C-4D2D-8993-E1559470EEEB}" type="slidenum">
              <a:rPr lang="en-US" smtClean="0"/>
              <a:pPr/>
              <a:t>‹#›</a:t>
            </a:fld>
            <a:endParaRPr lang="en-US"/>
          </a:p>
        </p:txBody>
      </p:sp>
    </p:spTree>
    <p:extLst>
      <p:ext uri="{BB962C8B-B14F-4D97-AF65-F5344CB8AC3E}">
        <p14:creationId xmlns:p14="http://schemas.microsoft.com/office/powerpoint/2010/main" val="113080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1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10.wmf"/><Relationship Id="rId17" Type="http://schemas.openxmlformats.org/officeDocument/2006/relationships/oleObject" Target="../embeddings/oleObject9.bin"/><Relationship Id="rId2" Type="http://schemas.openxmlformats.org/officeDocument/2006/relationships/slideLayout" Target="../slideLayouts/slideLayout1.xml"/><Relationship Id="rId16"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7.bin"/><Relationship Id="rId10" Type="http://schemas.openxmlformats.org/officeDocument/2006/relationships/image" Target="../media/image9.wmf"/><Relationship Id="rId19" Type="http://schemas.openxmlformats.org/officeDocument/2006/relationships/oleObject" Target="../embeddings/oleObject11.bin"/><Relationship Id="rId4" Type="http://schemas.openxmlformats.org/officeDocument/2006/relationships/image" Target="../media/image1.jpeg"/><Relationship Id="rId9" Type="http://schemas.openxmlformats.org/officeDocument/2006/relationships/oleObject" Target="../embeddings/oleObject3.bin"/><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descr="Large confetti"/>
          <p:cNvSpPr txBox="1">
            <a:spLocks noChangeArrowheads="1"/>
          </p:cNvSpPr>
          <p:nvPr/>
        </p:nvSpPr>
        <p:spPr>
          <a:xfrm>
            <a:off x="304006" y="419100"/>
            <a:ext cx="8343900" cy="2362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i="1" cap="small" dirty="0"/>
              <a:t>An Introduction to ASQ-3™ </a:t>
            </a:r>
            <a:endParaRPr lang="en-US" sz="3600" dirty="0"/>
          </a:p>
          <a:p>
            <a:pPr>
              <a:defRPr/>
            </a:pPr>
            <a:br>
              <a:rPr lang="en-US" sz="1800" dirty="0"/>
            </a:br>
            <a:r>
              <a:rPr lang="en-US" sz="2600" b="1" dirty="0"/>
              <a:t>Ages &amp; Stages Questionnaires®, Third Edition (ASQ-3™) </a:t>
            </a:r>
            <a:br>
              <a:rPr lang="en-US" sz="3200" b="1" dirty="0"/>
            </a:br>
            <a:r>
              <a:rPr lang="en-US" sz="2000" b="1" dirty="0"/>
              <a:t>A Parent-Completed Child Monitoring System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094" y="2724150"/>
            <a:ext cx="4495801"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a:extLst>
              <a:ext uri="{FF2B5EF4-FFF2-40B4-BE49-F238E27FC236}">
                <a16:creationId xmlns:a16="http://schemas.microsoft.com/office/drawing/2014/main" id="{7937AB6A-2ED0-A548-B6D9-30CA1BBADA4A}"/>
              </a:ext>
            </a:extLst>
          </p:cNvPr>
          <p:cNvSpPr txBox="1"/>
          <p:nvPr/>
        </p:nvSpPr>
        <p:spPr>
          <a:xfrm>
            <a:off x="5334000" y="3200400"/>
            <a:ext cx="3657600" cy="1569660"/>
          </a:xfrm>
          <a:prstGeom prst="rect">
            <a:avLst/>
          </a:prstGeom>
          <a:noFill/>
        </p:spPr>
        <p:txBody>
          <a:bodyPr wrap="square" rtlCol="0">
            <a:spAutoFit/>
          </a:bodyPr>
          <a:lstStyle/>
          <a:p>
            <a:r>
              <a:rPr lang="en-US" sz="3200" dirty="0"/>
              <a:t>Ms. Tortora</a:t>
            </a:r>
          </a:p>
          <a:p>
            <a:r>
              <a:rPr lang="en-US" sz="3200" dirty="0"/>
              <a:t>Prospect School</a:t>
            </a:r>
          </a:p>
          <a:p>
            <a:r>
              <a:rPr lang="en-US" sz="3200" dirty="0"/>
              <a:t>September 2, 2021</a:t>
            </a:r>
          </a:p>
        </p:txBody>
      </p:sp>
    </p:spTree>
    <p:extLst>
      <p:ext uri="{BB962C8B-B14F-4D97-AF65-F5344CB8AC3E}">
        <p14:creationId xmlns:p14="http://schemas.microsoft.com/office/powerpoint/2010/main" val="531604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889000" y="380999"/>
            <a:ext cx="6959600" cy="982663"/>
          </a:xfrm>
          <a:prstGeom prst="rect">
            <a:avLst/>
          </a:prstGeom>
          <a:solidFill>
            <a:srgbClr val="ABDB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Features: ASQ-3 Intervals</a:t>
            </a:r>
          </a:p>
        </p:txBody>
      </p:sp>
      <p:sp>
        <p:nvSpPr>
          <p:cNvPr id="6" name="Rectangle 3"/>
          <p:cNvSpPr txBox="1">
            <a:spLocks noChangeArrowheads="1"/>
          </p:cNvSpPr>
          <p:nvPr/>
        </p:nvSpPr>
        <p:spPr>
          <a:xfrm>
            <a:off x="381000" y="1363663"/>
            <a:ext cx="7916636" cy="42243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buClr>
                <a:schemeClr val="accent1"/>
              </a:buClr>
              <a:buFontTx/>
              <a:buNone/>
            </a:pPr>
            <a:r>
              <a:rPr lang="en-US" dirty="0">
                <a:solidFill>
                  <a:schemeClr val="tx1"/>
                </a:solidFill>
              </a:rPr>
              <a:t>21 Questionnaire intervals:</a:t>
            </a:r>
          </a:p>
          <a:p>
            <a:pPr lvl="1" algn="l">
              <a:lnSpc>
                <a:spcPct val="150000"/>
              </a:lnSpc>
            </a:pPr>
            <a:r>
              <a:rPr lang="en-US" sz="3200" dirty="0">
                <a:solidFill>
                  <a:schemeClr val="tx1"/>
                </a:solidFill>
                <a:ea typeface="ＭＳ Ｐゴシック" pitchFamily="34" charset="-128"/>
              </a:rPr>
              <a:t>2</a:t>
            </a:r>
            <a:r>
              <a:rPr lang="en-US" sz="3200" b="1" dirty="0">
                <a:solidFill>
                  <a:schemeClr val="tx1"/>
                </a:solidFill>
                <a:ea typeface="ＭＳ Ｐゴシック" pitchFamily="34" charset="-128"/>
              </a:rPr>
              <a:t>, </a:t>
            </a:r>
            <a:r>
              <a:rPr lang="en-US" sz="3200" dirty="0">
                <a:solidFill>
                  <a:schemeClr val="tx1"/>
                </a:solidFill>
                <a:ea typeface="ＭＳ Ｐゴシック" pitchFamily="34" charset="-128"/>
              </a:rPr>
              <a:t>4, 6, 8, 9, 10, 12, 14, 16, 18, 20, 22, 24</a:t>
            </a:r>
          </a:p>
          <a:p>
            <a:pPr lvl="1" algn="l">
              <a:lnSpc>
                <a:spcPct val="150000"/>
              </a:lnSpc>
            </a:pPr>
            <a:r>
              <a:rPr lang="en-US" sz="3200" dirty="0">
                <a:solidFill>
                  <a:schemeClr val="tx1"/>
                </a:solidFill>
                <a:ea typeface="ＭＳ Ｐゴシック" pitchFamily="34" charset="-128"/>
              </a:rPr>
              <a:t>27, 30, 33, 36 (spaced 3 months apart)</a:t>
            </a:r>
          </a:p>
          <a:p>
            <a:pPr lvl="1" algn="l">
              <a:lnSpc>
                <a:spcPct val="150000"/>
              </a:lnSpc>
            </a:pPr>
            <a:r>
              <a:rPr lang="en-US" sz="3200" dirty="0">
                <a:solidFill>
                  <a:schemeClr val="tx1"/>
                </a:solidFill>
                <a:ea typeface="ＭＳ Ｐゴシック" pitchFamily="34" charset="-128"/>
              </a:rPr>
              <a:t>42, 48, 54, 60 (spaced 6 months apart)</a:t>
            </a:r>
            <a:br>
              <a:rPr lang="en-US" sz="3200" dirty="0">
                <a:solidFill>
                  <a:schemeClr val="tx1"/>
                </a:solidFill>
                <a:ea typeface="ＭＳ Ｐゴシック" pitchFamily="34" charset="-128"/>
              </a:rPr>
            </a:br>
            <a:endParaRPr lang="en-US" b="1" i="1" dirty="0">
              <a:solidFill>
                <a:schemeClr val="tx1"/>
              </a:solidFill>
              <a:ea typeface="ＭＳ Ｐゴシック" pitchFamily="34" charset="-128"/>
            </a:endParaRPr>
          </a:p>
        </p:txBody>
      </p:sp>
      <p:sp>
        <p:nvSpPr>
          <p:cNvPr id="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159069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 y="1192213"/>
            <a:ext cx="7772400" cy="2528887"/>
          </a:xfrm>
          <a:prstGeom prst="rect">
            <a:avLst/>
          </a:prstGeom>
        </p:spPr>
      </p:pic>
      <p:sp>
        <p:nvSpPr>
          <p:cNvPr id="7" name="Text Box 7"/>
          <p:cNvSpPr txBox="1">
            <a:spLocks noChangeArrowheads="1"/>
          </p:cNvSpPr>
          <p:nvPr/>
        </p:nvSpPr>
        <p:spPr bwMode="auto">
          <a:xfrm>
            <a:off x="3095625" y="4460875"/>
            <a:ext cx="1841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a:endParaRPr lang="fr-FR">
              <a:latin typeface="Calibri" pitchFamily="34" charset="0"/>
            </a:endParaRPr>
          </a:p>
        </p:txBody>
      </p:sp>
      <p:sp>
        <p:nvSpPr>
          <p:cNvPr id="9" name="Rectangle 8"/>
          <p:cNvSpPr>
            <a:spLocks noChangeArrowheads="1"/>
          </p:cNvSpPr>
          <p:nvPr/>
        </p:nvSpPr>
        <p:spPr bwMode="auto">
          <a:xfrm>
            <a:off x="-225133" y="3773488"/>
            <a:ext cx="8940800" cy="241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623888" lvl="1" indent="-166688" eaLnBrk="0" hangingPunct="0">
              <a:spcBef>
                <a:spcPct val="40000"/>
              </a:spcBef>
              <a:buFont typeface="Arial" pitchFamily="34" charset="0"/>
              <a:buChar char="•"/>
            </a:pPr>
            <a:r>
              <a:rPr lang="en-US" sz="2600" b="0" dirty="0">
                <a:latin typeface="Calibri" pitchFamily="34" charset="0"/>
              </a:rPr>
              <a:t>Administration window indicated on ASQ-3 cover page</a:t>
            </a:r>
          </a:p>
          <a:p>
            <a:pPr marL="623888" lvl="1" indent="-166688" eaLnBrk="0" hangingPunct="0">
              <a:spcBef>
                <a:spcPct val="40000"/>
              </a:spcBef>
              <a:buFont typeface="Arial" pitchFamily="34" charset="0"/>
              <a:buChar char="•"/>
            </a:pPr>
            <a:r>
              <a:rPr lang="en-US" sz="2600" b="0" dirty="0">
                <a:latin typeface="Calibri" pitchFamily="34" charset="0"/>
              </a:rPr>
              <a:t>16-month "window" is for children ages 15 months 0 days through 16 months 30 days</a:t>
            </a:r>
          </a:p>
          <a:p>
            <a:pPr marL="623888" lvl="1" indent="-166688" eaLnBrk="0" hangingPunct="0">
              <a:spcBef>
                <a:spcPct val="40000"/>
              </a:spcBef>
              <a:buFont typeface="Arial" pitchFamily="34" charset="0"/>
              <a:buChar char="•"/>
            </a:pPr>
            <a:r>
              <a:rPr lang="en-US" sz="2600" b="0" dirty="0">
                <a:latin typeface="Calibri" pitchFamily="34" charset="0"/>
              </a:rPr>
              <a:t>Programs can personalize questionnaires by replacing the logo of the mother and child (on the top right)</a:t>
            </a:r>
          </a:p>
        </p:txBody>
      </p:sp>
      <p:sp>
        <p:nvSpPr>
          <p:cNvPr id="10" name="Line 11"/>
          <p:cNvSpPr>
            <a:spLocks noChangeShapeType="1"/>
          </p:cNvSpPr>
          <p:nvPr/>
        </p:nvSpPr>
        <p:spPr bwMode="auto">
          <a:xfrm flipV="1">
            <a:off x="241300" y="2979738"/>
            <a:ext cx="946150" cy="914400"/>
          </a:xfrm>
          <a:prstGeom prst="line">
            <a:avLst/>
          </a:prstGeom>
          <a:noFill/>
          <a:ln w="57150" cmpd="thinThick">
            <a:solidFill>
              <a:schemeClr val="tx1"/>
            </a:solidFill>
            <a:round/>
            <a:headEnd/>
            <a:tailEnd type="stealth" w="lg" len="med"/>
          </a:ln>
          <a:extLst>
            <a:ext uri="{909E8E84-426E-40dd-AFC4-6F175D3DCCD1}">
              <a14:hiddenFill xmlns:a14="http://schemas.microsoft.com/office/drawing/2010/main" xmlns="">
                <a:noFill/>
              </a14:hiddenFill>
            </a:ext>
          </a:extLst>
        </p:spPr>
        <p:txBody>
          <a:bodyPr/>
          <a:lstStyle/>
          <a:p>
            <a:endParaRPr lang="en-US"/>
          </a:p>
        </p:txBody>
      </p:sp>
      <p:sp>
        <p:nvSpPr>
          <p:cNvPr id="11" name="Line 12"/>
          <p:cNvSpPr>
            <a:spLocks noChangeShapeType="1"/>
          </p:cNvSpPr>
          <p:nvPr/>
        </p:nvSpPr>
        <p:spPr bwMode="auto">
          <a:xfrm flipV="1">
            <a:off x="5395913" y="3016250"/>
            <a:ext cx="946150" cy="914400"/>
          </a:xfrm>
          <a:prstGeom prst="line">
            <a:avLst/>
          </a:prstGeom>
          <a:noFill/>
          <a:ln w="57150" cmpd="thinThick">
            <a:solidFill>
              <a:schemeClr val="tx1"/>
            </a:solidFill>
            <a:round/>
            <a:headEnd/>
            <a:tailEnd type="stealth" w="lg" len="med"/>
          </a:ln>
          <a:extLst>
            <a:ext uri="{909E8E84-426E-40dd-AFC4-6F175D3DCCD1}">
              <a14:hiddenFill xmlns:a14="http://schemas.microsoft.com/office/drawing/2010/main" xmlns="">
                <a:noFill/>
              </a14:hiddenFill>
            </a:ext>
          </a:extLst>
        </p:spPr>
        <p:txBody>
          <a:bodyPr/>
          <a:lstStyle/>
          <a:p>
            <a:endParaRPr lang="en-US"/>
          </a:p>
        </p:txBody>
      </p:sp>
      <p:pic>
        <p:nvPicPr>
          <p:cNvPr id="8" name="Picture 6" descr="ribbons online.jpg"/>
          <p:cNvPicPr>
            <a:picLocks noChangeAspect="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4" descr="Large confetti"/>
          <p:cNvSpPr txBox="1">
            <a:spLocks noChangeArrowheads="1"/>
          </p:cNvSpPr>
          <p:nvPr/>
        </p:nvSpPr>
        <p:spPr>
          <a:xfrm>
            <a:off x="714374" y="301625"/>
            <a:ext cx="7235825" cy="1069975"/>
          </a:xfrm>
          <a:prstGeom prst="rect">
            <a:avLst/>
          </a:prstGeom>
          <a:solidFill>
            <a:srgbClr val="ABDB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Features: ASQ-3 Cover Page</a:t>
            </a:r>
          </a:p>
        </p:txBody>
      </p:sp>
      <p:sp>
        <p:nvSpPr>
          <p:cNvPr id="12"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350501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6" descr="Large confetti"/>
          <p:cNvSpPr txBox="1">
            <a:spLocks noChangeArrowheads="1"/>
          </p:cNvSpPr>
          <p:nvPr/>
        </p:nvSpPr>
        <p:spPr>
          <a:xfrm>
            <a:off x="673100" y="304800"/>
            <a:ext cx="7480300" cy="1112838"/>
          </a:xfrm>
          <a:prstGeom prst="rect">
            <a:avLst/>
          </a:prstGeom>
          <a:solidFill>
            <a:srgbClr val="ABDB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t>Features: ASQ-3 Cover Page</a:t>
            </a:r>
            <a:br>
              <a:rPr lang="en-US" sz="3600" b="1" dirty="0"/>
            </a:br>
            <a:r>
              <a:rPr lang="en-US" sz="2500" b="1" dirty="0"/>
              <a:t>Gathers information to choose correct ASQ-3 interval</a:t>
            </a:r>
            <a:endParaRPr lang="en-US" sz="3200" b="1" dirty="0"/>
          </a:p>
        </p:txBody>
      </p:sp>
      <p:sp>
        <p:nvSpPr>
          <p:cNvPr id="6" name="Rectangle 11"/>
          <p:cNvSpPr txBox="1">
            <a:spLocks noChangeArrowheads="1"/>
          </p:cNvSpPr>
          <p:nvPr/>
        </p:nvSpPr>
        <p:spPr>
          <a:xfrm>
            <a:off x="699537" y="1358768"/>
            <a:ext cx="8164512" cy="31781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spcBef>
                <a:spcPct val="40000"/>
              </a:spcBef>
            </a:pPr>
            <a:r>
              <a:rPr lang="en-US" dirty="0">
                <a:solidFill>
                  <a:schemeClr val="tx1"/>
                </a:solidFill>
                <a:ea typeface="ＭＳ Ｐゴシック" pitchFamily="34" charset="-128"/>
              </a:rPr>
              <a:t>- Date ASQ Completed</a:t>
            </a:r>
          </a:p>
          <a:p>
            <a:pPr lvl="1" algn="l">
              <a:spcBef>
                <a:spcPct val="40000"/>
              </a:spcBef>
            </a:pPr>
            <a:r>
              <a:rPr lang="en-US" dirty="0">
                <a:solidFill>
                  <a:schemeClr val="tx1"/>
                </a:solidFill>
                <a:ea typeface="ＭＳ Ｐゴシック" pitchFamily="34" charset="-128"/>
              </a:rPr>
              <a:t>- Child’s Date of Birth</a:t>
            </a:r>
          </a:p>
          <a:p>
            <a:pPr lvl="1" algn="l">
              <a:spcBef>
                <a:spcPct val="40000"/>
              </a:spcBef>
            </a:pPr>
            <a:r>
              <a:rPr lang="en-US" dirty="0">
                <a:solidFill>
                  <a:schemeClr val="tx1"/>
                </a:solidFill>
                <a:ea typeface="ＭＳ Ｐゴシック" pitchFamily="34" charset="-128"/>
              </a:rPr>
              <a:t>- Prematurity question (up to 24 months)</a:t>
            </a:r>
          </a:p>
          <a:p>
            <a:pPr algn="l">
              <a:spcBef>
                <a:spcPct val="40000"/>
              </a:spcBef>
            </a:pPr>
            <a:r>
              <a:rPr lang="en-US" sz="2800" dirty="0">
                <a:solidFill>
                  <a:schemeClr val="tx1"/>
                </a:solidFill>
              </a:rPr>
              <a:t>Calculate </a:t>
            </a:r>
            <a:r>
              <a:rPr lang="en-US" sz="2800" u="sng" dirty="0">
                <a:solidFill>
                  <a:schemeClr val="tx1"/>
                </a:solidFill>
              </a:rPr>
              <a:t>Age at administration</a:t>
            </a:r>
            <a:r>
              <a:rPr lang="en-US" sz="2800" dirty="0">
                <a:solidFill>
                  <a:schemeClr val="tx1"/>
                </a:solidFill>
              </a:rPr>
              <a:t> or </a:t>
            </a:r>
            <a:r>
              <a:rPr lang="en-US" sz="2800" u="sng" dirty="0">
                <a:solidFill>
                  <a:schemeClr val="tx1"/>
                </a:solidFill>
              </a:rPr>
              <a:t>Adjusted age</a:t>
            </a:r>
            <a:r>
              <a:rPr lang="en-US" sz="2800" dirty="0">
                <a:solidFill>
                  <a:schemeClr val="tx1"/>
                </a:solidFill>
              </a:rPr>
              <a:t> and compare with administration window</a:t>
            </a:r>
          </a:p>
          <a:p>
            <a:pPr algn="l"/>
            <a:endParaRPr lang="en-US" sz="2800" dirty="0">
              <a:solidFill>
                <a:schemeClr val="tx1"/>
              </a:solidFill>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9144000" cy="223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7"/>
          <p:cNvSpPr>
            <a:spLocks noChangeShapeType="1"/>
          </p:cNvSpPr>
          <p:nvPr/>
        </p:nvSpPr>
        <p:spPr bwMode="auto">
          <a:xfrm flipH="1">
            <a:off x="7229475" y="4146550"/>
            <a:ext cx="1016000" cy="739775"/>
          </a:xfrm>
          <a:prstGeom prst="line">
            <a:avLst/>
          </a:prstGeom>
          <a:noFill/>
          <a:ln w="57150" cmpd="thinThick">
            <a:solidFill>
              <a:srgbClr val="FF0000"/>
            </a:solidFill>
            <a:round/>
            <a:headEnd/>
            <a:tailEnd type="stealth" w="lg" len="med"/>
          </a:ln>
          <a:extLst>
            <a:ext uri="{909E8E84-426E-40dd-AFC4-6F175D3DCCD1}">
              <a14:hiddenFill xmlns:a14="http://schemas.microsoft.com/office/drawing/2010/main" xmlns="">
                <a:noFill/>
              </a14:hiddenFill>
            </a:ext>
          </a:extLst>
        </p:spPr>
        <p:txBody>
          <a:bodyPr/>
          <a:lstStyle/>
          <a:p>
            <a:endParaRPr lang="en-US"/>
          </a:p>
        </p:txBody>
      </p:sp>
      <p:sp>
        <p:nvSpPr>
          <p:cNvPr id="10" name="Line 9"/>
          <p:cNvSpPr>
            <a:spLocks noChangeShapeType="1"/>
          </p:cNvSpPr>
          <p:nvPr/>
        </p:nvSpPr>
        <p:spPr bwMode="auto">
          <a:xfrm flipH="1">
            <a:off x="7459663" y="4662488"/>
            <a:ext cx="1016000" cy="739775"/>
          </a:xfrm>
          <a:prstGeom prst="line">
            <a:avLst/>
          </a:prstGeom>
          <a:noFill/>
          <a:ln w="57150" cmpd="thinThick">
            <a:solidFill>
              <a:srgbClr val="FF0000"/>
            </a:solidFill>
            <a:round/>
            <a:headEnd/>
            <a:tailEnd type="stealth" w="lg" len="med"/>
          </a:ln>
          <a:extLst>
            <a:ext uri="{909E8E84-426E-40dd-AFC4-6F175D3DCCD1}">
              <a14:hiddenFill xmlns:a14="http://schemas.microsoft.com/office/drawing/2010/main" xmlns="">
                <a:noFill/>
              </a14:hiddenFill>
            </a:ext>
          </a:extLst>
        </p:spPr>
        <p:txBody>
          <a:bodyPr/>
          <a:lstStyle/>
          <a:p>
            <a:endParaRPr lang="en-US"/>
          </a:p>
        </p:txBody>
      </p:sp>
      <p:sp>
        <p:nvSpPr>
          <p:cNvPr id="11" name="AutoShape 5"/>
          <p:cNvSpPr>
            <a:spLocks noChangeArrowheads="1"/>
          </p:cNvSpPr>
          <p:nvPr/>
        </p:nvSpPr>
        <p:spPr bwMode="auto">
          <a:xfrm>
            <a:off x="228600" y="55984"/>
            <a:ext cx="914400" cy="914400"/>
          </a:xfrm>
          <a:prstGeom prst="sun">
            <a:avLst>
              <a:gd name="adj" fmla="val 25000"/>
            </a:avLst>
          </a:prstGeom>
          <a:solidFill>
            <a:srgbClr val="00B050"/>
          </a:solidFill>
          <a:ln w="9525">
            <a:solidFill>
              <a:schemeClr val="tx1"/>
            </a:solidFill>
            <a:miter lim="800000"/>
            <a:headEnd/>
            <a:tailEnd/>
          </a:ln>
        </p:spPr>
        <p:txBody>
          <a:bodyPr wrap="none" anchor="ctr"/>
          <a:lstStyle/>
          <a:p>
            <a:pPr algn="ctr" eaLnBrk="0" hangingPunct="0"/>
            <a:endParaRPr lang="fr-FR">
              <a:latin typeface="Calibri" pitchFamily="34" charset="0"/>
            </a:endParaRPr>
          </a:p>
        </p:txBody>
      </p:sp>
      <p:sp>
        <p:nvSpPr>
          <p:cNvPr id="12"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348410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81000" y="6172200"/>
            <a:ext cx="8001000" cy="457200"/>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a:t>
            </a:r>
            <a:r>
              <a:rPr lang="en-US" dirty="0" err="1"/>
              <a:t>www.agesandstages.com</a:t>
            </a:r>
            <a:endParaRPr lang="en-US" dirty="0"/>
          </a:p>
        </p:txBody>
      </p:sp>
      <p:sp>
        <p:nvSpPr>
          <p:cNvPr id="5" name="TextBox 4"/>
          <p:cNvSpPr txBox="1"/>
          <p:nvPr/>
        </p:nvSpPr>
        <p:spPr>
          <a:xfrm>
            <a:off x="381000" y="457200"/>
            <a:ext cx="8072192" cy="646331"/>
          </a:xfrm>
          <a:prstGeom prst="rect">
            <a:avLst/>
          </a:prstGeom>
          <a:solidFill>
            <a:srgbClr val="ABDB77"/>
          </a:solidFill>
        </p:spPr>
        <p:txBody>
          <a:bodyPr wrap="none" rtlCol="0">
            <a:spAutoFit/>
          </a:bodyPr>
          <a:lstStyle/>
          <a:p>
            <a:r>
              <a:rPr lang="en-US" sz="3600" b="1" dirty="0">
                <a:latin typeface="+mj-lt"/>
              </a:rPr>
              <a:t>Features: Important Points to Remember</a:t>
            </a:r>
          </a:p>
        </p:txBody>
      </p:sp>
      <p:pic>
        <p:nvPicPr>
          <p:cNvPr id="7"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610600" y="0"/>
            <a:ext cx="533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78" y="1676401"/>
            <a:ext cx="8698652" cy="3352800"/>
          </a:xfrm>
          <a:prstGeom prst="rect">
            <a:avLst/>
          </a:prstGeom>
        </p:spPr>
      </p:pic>
    </p:spTree>
    <p:extLst>
      <p:ext uri="{BB962C8B-B14F-4D97-AF65-F5344CB8AC3E}">
        <p14:creationId xmlns:p14="http://schemas.microsoft.com/office/powerpoint/2010/main" val="333633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406400" y="407988"/>
            <a:ext cx="7670800" cy="971550"/>
          </a:xfrm>
          <a:prstGeom prst="rect">
            <a:avLst/>
          </a:prstGeom>
          <a:solidFill>
            <a:srgbClr val="ABDB77"/>
          </a:solidFill>
          <a:ln>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813">
              <a:defRPr/>
            </a:pPr>
            <a:r>
              <a:rPr lang="en-US" sz="3600" b="1"/>
              <a:t>F</a:t>
            </a:r>
            <a:r>
              <a:rPr lang="en-US" sz="3600" b="1">
                <a:latin typeface="+mn-lt"/>
              </a:rPr>
              <a:t>e</a:t>
            </a:r>
            <a:r>
              <a:rPr lang="en-US" sz="3600" b="1"/>
              <a:t>atures: ASQ-3 Areas &amp; Questions</a:t>
            </a:r>
            <a:endParaRPr lang="en-US" sz="3600" b="1" dirty="0"/>
          </a:p>
        </p:txBody>
      </p:sp>
      <p:sp>
        <p:nvSpPr>
          <p:cNvPr id="6" name="Rectangle 3"/>
          <p:cNvSpPr txBox="1">
            <a:spLocks noChangeArrowheads="1"/>
          </p:cNvSpPr>
          <p:nvPr/>
        </p:nvSpPr>
        <p:spPr>
          <a:xfrm>
            <a:off x="330200" y="2074862"/>
            <a:ext cx="4610100" cy="35639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2813">
              <a:spcAft>
                <a:spcPts val="800"/>
              </a:spcAft>
            </a:pPr>
            <a:r>
              <a:rPr lang="en-US" sz="3000" dirty="0">
                <a:solidFill>
                  <a:schemeClr val="tx1"/>
                </a:solidFill>
              </a:rPr>
              <a:t>5 developmental areas</a:t>
            </a:r>
          </a:p>
          <a:p>
            <a:pPr algn="l" defTabSz="912813">
              <a:spcAft>
                <a:spcPts val="800"/>
              </a:spcAft>
            </a:pPr>
            <a:r>
              <a:rPr lang="en-US" sz="3000" dirty="0">
                <a:solidFill>
                  <a:schemeClr val="tx1"/>
                </a:solidFill>
              </a:rPr>
              <a:t>6 questions in each area</a:t>
            </a:r>
          </a:p>
          <a:p>
            <a:pPr algn="l" defTabSz="912813">
              <a:spcAft>
                <a:spcPts val="800"/>
              </a:spcAft>
            </a:pPr>
            <a:r>
              <a:rPr lang="en-US" sz="3000" dirty="0">
                <a:solidFill>
                  <a:schemeClr val="tx1"/>
                </a:solidFill>
              </a:rPr>
              <a:t>Response options: Yes, Sometimes, Not Yet</a:t>
            </a:r>
          </a:p>
          <a:p>
            <a:pPr algn="l" defTabSz="912813">
              <a:spcAft>
                <a:spcPts val="800"/>
              </a:spcAft>
            </a:pPr>
            <a:r>
              <a:rPr lang="en-US" sz="3000" dirty="0">
                <a:solidFill>
                  <a:schemeClr val="tx1"/>
                </a:solidFill>
              </a:rPr>
              <a:t>Written at 4</a:t>
            </a:r>
            <a:r>
              <a:rPr lang="en-US" sz="3000" baseline="30000" dirty="0">
                <a:solidFill>
                  <a:schemeClr val="tx1"/>
                </a:solidFill>
              </a:rPr>
              <a:t>th</a:t>
            </a:r>
            <a:r>
              <a:rPr lang="en-US" sz="3000" dirty="0">
                <a:solidFill>
                  <a:schemeClr val="tx1"/>
                </a:solidFill>
              </a:rPr>
              <a:t> to 6</a:t>
            </a:r>
            <a:r>
              <a:rPr lang="en-US" sz="3000" baseline="30000" dirty="0">
                <a:solidFill>
                  <a:schemeClr val="tx1"/>
                </a:solidFill>
              </a:rPr>
              <a:t>th</a:t>
            </a:r>
            <a:r>
              <a:rPr lang="en-US" sz="3000" dirty="0">
                <a:solidFill>
                  <a:schemeClr val="tx1"/>
                </a:solidFill>
              </a:rPr>
              <a:t>                    grade level</a:t>
            </a:r>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2902" y="1678269"/>
            <a:ext cx="4106782" cy="3960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56893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457200" y="407988"/>
            <a:ext cx="7620000" cy="971550"/>
          </a:xfrm>
          <a:prstGeom prst="rect">
            <a:avLst/>
          </a:prstGeom>
          <a:solidFill>
            <a:srgbClr val="ABDB77"/>
          </a:solidFill>
          <a:ln>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813">
              <a:defRPr/>
            </a:pPr>
            <a:r>
              <a:rPr lang="en-US" sz="3600" b="1" dirty="0"/>
              <a:t>F</a:t>
            </a:r>
            <a:r>
              <a:rPr lang="en-US" sz="3600" b="1" dirty="0">
                <a:latin typeface="+mn-lt"/>
              </a:rPr>
              <a:t>e</a:t>
            </a:r>
            <a:r>
              <a:rPr lang="en-US" sz="3600" b="1" dirty="0"/>
              <a:t>atures: ASQ-3 Areas &amp; Questions</a:t>
            </a:r>
          </a:p>
        </p:txBody>
      </p:sp>
      <p:sp>
        <p:nvSpPr>
          <p:cNvPr id="6" name="Rectangle 3"/>
          <p:cNvSpPr txBox="1">
            <a:spLocks noChangeArrowheads="1"/>
          </p:cNvSpPr>
          <p:nvPr/>
        </p:nvSpPr>
        <p:spPr>
          <a:xfrm>
            <a:off x="495300" y="1726406"/>
            <a:ext cx="3771900" cy="39385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2813">
              <a:spcAft>
                <a:spcPts val="800"/>
              </a:spcAft>
            </a:pPr>
            <a:r>
              <a:rPr lang="en-US" sz="2800" dirty="0">
                <a:solidFill>
                  <a:schemeClr val="tx1"/>
                </a:solidFill>
              </a:rPr>
              <a:t>Questions ordered in a hierarchy</a:t>
            </a:r>
          </a:p>
          <a:p>
            <a:pPr algn="l" defTabSz="912813">
              <a:spcAft>
                <a:spcPts val="800"/>
              </a:spcAft>
            </a:pPr>
            <a:r>
              <a:rPr lang="en-US" sz="2800" dirty="0">
                <a:solidFill>
                  <a:schemeClr val="tx1"/>
                </a:solidFill>
              </a:rPr>
              <a:t>Questions #5, #6 are </a:t>
            </a:r>
            <a:r>
              <a:rPr lang="en-US" sz="2800" u="sng" dirty="0">
                <a:solidFill>
                  <a:schemeClr val="tx1"/>
                </a:solidFill>
              </a:rPr>
              <a:t>average skills</a:t>
            </a:r>
            <a:r>
              <a:rPr lang="en-US" sz="2800" dirty="0">
                <a:solidFill>
                  <a:schemeClr val="tx1"/>
                </a:solidFill>
              </a:rPr>
              <a:t> for child of  that age</a:t>
            </a:r>
          </a:p>
          <a:p>
            <a:pPr lvl="1" algn="l" defTabSz="912813">
              <a:spcAft>
                <a:spcPts val="800"/>
              </a:spcAft>
            </a:pPr>
            <a:r>
              <a:rPr lang="en-US" dirty="0">
                <a:solidFill>
                  <a:schemeClr val="tx1"/>
                </a:solidFill>
                <a:ea typeface="ＭＳ Ｐゴシック" pitchFamily="34" charset="-128"/>
              </a:rPr>
              <a:t>(i.e., a 16-month skill for a 16-month child)</a:t>
            </a:r>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1549400"/>
            <a:ext cx="32766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Arrow Connector 8"/>
          <p:cNvCxnSpPr/>
          <p:nvPr/>
        </p:nvCxnSpPr>
        <p:spPr>
          <a:xfrm>
            <a:off x="5867400" y="2247900"/>
            <a:ext cx="25400" cy="2895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75263" y="5143500"/>
            <a:ext cx="1201737" cy="831850"/>
          </a:xfrm>
          <a:prstGeom prst="rect">
            <a:avLst/>
          </a:prstGeom>
        </p:spPr>
        <p:txBody>
          <a:bodyPr wrap="none">
            <a:spAutoFit/>
          </a:bodyPr>
          <a:lstStyle/>
          <a:p>
            <a:pPr algn="ctr">
              <a:defRPr/>
            </a:pPr>
            <a:r>
              <a:rPr lang="en-US" sz="2400" dirty="0">
                <a:latin typeface="+mn-lt"/>
              </a:rPr>
              <a:t>More </a:t>
            </a:r>
          </a:p>
          <a:p>
            <a:pPr algn="ctr">
              <a:defRPr/>
            </a:pPr>
            <a:r>
              <a:rPr lang="en-US" sz="2400" dirty="0">
                <a:latin typeface="+mn-lt"/>
              </a:rPr>
              <a:t>Difficult</a:t>
            </a:r>
          </a:p>
        </p:txBody>
      </p:sp>
      <p:sp>
        <p:nvSpPr>
          <p:cNvPr id="11"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289070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654050" y="228600"/>
            <a:ext cx="7372350" cy="1016000"/>
          </a:xfrm>
          <a:prstGeom prst="rect">
            <a:avLst/>
          </a:prstGeom>
          <a:solidFill>
            <a:srgbClr val="ABDB77"/>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Features: ASQ-3 Overall Section</a:t>
            </a:r>
          </a:p>
        </p:txBody>
      </p:sp>
      <p:sp>
        <p:nvSpPr>
          <p:cNvPr id="6" name="Rectangle 3"/>
          <p:cNvSpPr txBox="1">
            <a:spLocks noChangeArrowheads="1"/>
          </p:cNvSpPr>
          <p:nvPr/>
        </p:nvSpPr>
        <p:spPr>
          <a:xfrm>
            <a:off x="381000" y="1536700"/>
            <a:ext cx="8496300" cy="4711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a:solidFill>
                  <a:schemeClr val="tx1"/>
                </a:solidFill>
              </a:rPr>
              <a:t>  Un-Scored Section</a:t>
            </a:r>
          </a:p>
          <a:p>
            <a:pPr marL="457200" indent="-457200" algn="l">
              <a:buFont typeface="Arial" pitchFamily="34" charset="0"/>
              <a:buChar char="•"/>
            </a:pPr>
            <a:r>
              <a:rPr lang="en-US" dirty="0">
                <a:solidFill>
                  <a:schemeClr val="tx1"/>
                </a:solidFill>
              </a:rPr>
              <a:t>  Looks at quality of skills (e.g., speech)</a:t>
            </a:r>
          </a:p>
          <a:p>
            <a:pPr lvl="2" algn="l"/>
            <a:r>
              <a:rPr lang="en-US" dirty="0">
                <a:solidFill>
                  <a:schemeClr val="tx1"/>
                </a:solidFill>
                <a:ea typeface="ＭＳ Ｐゴシック" pitchFamily="34" charset="-128"/>
              </a:rPr>
              <a:t>- Example: "Does your baby use both hands equally well?"</a:t>
            </a:r>
          </a:p>
          <a:p>
            <a:pPr lvl="2" algn="l">
              <a:buSzPct val="75000"/>
            </a:pPr>
            <a:r>
              <a:rPr lang="en-US" dirty="0">
                <a:solidFill>
                  <a:schemeClr val="tx1"/>
                </a:solidFill>
                <a:ea typeface="ＭＳ Ｐゴシック" pitchFamily="34" charset="-128"/>
              </a:rPr>
              <a:t>- "NO" response indicates </a:t>
            </a:r>
            <a:r>
              <a:rPr lang="en-US" u="sng" dirty="0">
                <a:solidFill>
                  <a:schemeClr val="tx1"/>
                </a:solidFill>
                <a:ea typeface="ＭＳ Ｐゴシック" pitchFamily="34" charset="-128"/>
              </a:rPr>
              <a:t>possible</a:t>
            </a:r>
            <a:r>
              <a:rPr lang="en-US" dirty="0">
                <a:solidFill>
                  <a:schemeClr val="tx1"/>
                </a:solidFill>
                <a:ea typeface="ＭＳ Ｐゴシック" pitchFamily="34" charset="-128"/>
              </a:rPr>
              <a:t> cerebral palsy; important to follow up</a:t>
            </a:r>
          </a:p>
          <a:p>
            <a:pPr marL="457200" indent="-457200" algn="l">
              <a:buFont typeface="Arial" pitchFamily="34" charset="0"/>
              <a:buChar char="•"/>
            </a:pPr>
            <a:r>
              <a:rPr lang="en-US" dirty="0">
                <a:solidFill>
                  <a:schemeClr val="tx1"/>
                </a:solidFill>
              </a:rPr>
              <a:t>Parent concerns are very predictive</a:t>
            </a:r>
          </a:p>
          <a:p>
            <a:pPr marL="457200" indent="-457200" algn="l">
              <a:buFont typeface="Arial" pitchFamily="34" charset="0"/>
              <a:buChar char="•"/>
            </a:pPr>
            <a:r>
              <a:rPr lang="en-US" dirty="0">
                <a:solidFill>
                  <a:schemeClr val="tx1"/>
                </a:solidFill>
              </a:rPr>
              <a:t>Any concerns or questionable responses  </a:t>
            </a:r>
            <a:r>
              <a:rPr lang="en-US" u="sng" dirty="0">
                <a:solidFill>
                  <a:schemeClr val="tx1"/>
                </a:solidFill>
              </a:rPr>
              <a:t>require</a:t>
            </a:r>
            <a:r>
              <a:rPr lang="en-US" dirty="0">
                <a:solidFill>
                  <a:schemeClr val="tx1"/>
                </a:solidFill>
              </a:rPr>
              <a:t> follow-up</a:t>
            </a:r>
          </a:p>
        </p:txBody>
      </p:sp>
      <p:sp>
        <p:nvSpPr>
          <p:cNvPr id="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92339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762000" y="381000"/>
            <a:ext cx="7289800" cy="939800"/>
          </a:xfrm>
          <a:prstGeom prst="rect">
            <a:avLst/>
          </a:prstGeom>
          <a:solidFill>
            <a:srgbClr val="ABDB77"/>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Features: ASQ-3 Summary Sheet</a:t>
            </a:r>
          </a:p>
        </p:txBody>
      </p:sp>
      <p:sp>
        <p:nvSpPr>
          <p:cNvPr id="6" name="Rectangle 3"/>
          <p:cNvSpPr txBox="1">
            <a:spLocks noChangeArrowheads="1"/>
          </p:cNvSpPr>
          <p:nvPr/>
        </p:nvSpPr>
        <p:spPr>
          <a:xfrm>
            <a:off x="361950" y="1441450"/>
            <a:ext cx="8096250" cy="46545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a:solidFill>
                  <a:schemeClr val="tx1"/>
                </a:solidFill>
              </a:rPr>
              <a:t>Each ASQ-3 interval has unique summary sheets</a:t>
            </a:r>
          </a:p>
          <a:p>
            <a:pPr marL="457200" indent="-457200" algn="l">
              <a:buFont typeface="Arial" pitchFamily="34" charset="0"/>
              <a:buChar char="•"/>
            </a:pPr>
            <a:r>
              <a:rPr lang="en-US" dirty="0">
                <a:solidFill>
                  <a:schemeClr val="tx1"/>
                </a:solidFill>
              </a:rPr>
              <a:t>Summary sheets have 5 sections:</a:t>
            </a:r>
          </a:p>
          <a:p>
            <a:pPr lvl="1" algn="l"/>
            <a:r>
              <a:rPr lang="en-US" sz="3200" dirty="0">
                <a:solidFill>
                  <a:schemeClr val="tx1"/>
                </a:solidFill>
                <a:ea typeface="ＭＳ Ｐゴシック" pitchFamily="34" charset="-128"/>
              </a:rPr>
              <a:t>- Child/family information</a:t>
            </a:r>
          </a:p>
          <a:p>
            <a:pPr lvl="1" algn="l"/>
            <a:r>
              <a:rPr lang="en-US" sz="3200" dirty="0">
                <a:solidFill>
                  <a:schemeClr val="tx1"/>
                </a:solidFill>
                <a:ea typeface="ＭＳ Ｐゴシック" pitchFamily="34" charset="-128"/>
              </a:rPr>
              <a:t>- Bar graph with cutoffs </a:t>
            </a:r>
          </a:p>
          <a:p>
            <a:pPr lvl="1" algn="l"/>
            <a:r>
              <a:rPr lang="en-US" sz="3200" dirty="0">
                <a:solidFill>
                  <a:schemeClr val="tx1"/>
                </a:solidFill>
                <a:ea typeface="ＭＳ Ｐゴシック" pitchFamily="34" charset="-128"/>
              </a:rPr>
              <a:t>- Overall section</a:t>
            </a:r>
          </a:p>
          <a:p>
            <a:pPr lvl="1" algn="l"/>
            <a:r>
              <a:rPr lang="en-US" sz="3200" dirty="0">
                <a:solidFill>
                  <a:schemeClr val="tx1"/>
                </a:solidFill>
                <a:ea typeface="ＭＳ Ｐゴシック" pitchFamily="34" charset="-128"/>
              </a:rPr>
              <a:t>- Follow-up action taken (new to ASQ-3)</a:t>
            </a:r>
          </a:p>
          <a:p>
            <a:pPr lvl="1" algn="l"/>
            <a:r>
              <a:rPr lang="en-US" sz="3200" dirty="0">
                <a:solidFill>
                  <a:schemeClr val="tx1"/>
                </a:solidFill>
                <a:ea typeface="ＭＳ Ｐゴシック" pitchFamily="34" charset="-128"/>
              </a:rPr>
              <a:t>- Optional section: Individual item responses</a:t>
            </a:r>
            <a:endParaRPr lang="en-US" sz="3600" dirty="0">
              <a:solidFill>
                <a:schemeClr val="tx1"/>
              </a:solidFill>
              <a:ea typeface="ＭＳ Ｐゴシック" pitchFamily="34" charset="-128"/>
            </a:endParaRPr>
          </a:p>
        </p:txBody>
      </p:sp>
      <p:sp>
        <p:nvSpPr>
          <p:cNvPr id="9"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221696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609600" y="228600"/>
            <a:ext cx="7086600" cy="984250"/>
          </a:xfrm>
          <a:prstGeom prst="rect">
            <a:avLst/>
          </a:prstGeom>
          <a:solidFill>
            <a:srgbClr val="ABDB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813">
              <a:defRPr/>
            </a:pPr>
            <a:r>
              <a:rPr lang="en-US" sz="3600" b="1" dirty="0"/>
              <a:t>Scoring the ASQ-3</a:t>
            </a:r>
            <a:endParaRPr lang="en-US" sz="2000" b="1" dirty="0"/>
          </a:p>
        </p:txBody>
      </p:sp>
      <p:sp>
        <p:nvSpPr>
          <p:cNvPr id="6" name="Rectangle 3"/>
          <p:cNvSpPr txBox="1">
            <a:spLocks noChangeArrowheads="1"/>
          </p:cNvSpPr>
          <p:nvPr/>
        </p:nvSpPr>
        <p:spPr>
          <a:xfrm>
            <a:off x="382588" y="1212850"/>
            <a:ext cx="7643812" cy="50022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2813">
              <a:spcAft>
                <a:spcPts val="1200"/>
              </a:spcAft>
              <a:buClr>
                <a:srgbClr val="9234DB"/>
              </a:buClr>
              <a:buFontTx/>
              <a:buNone/>
            </a:pPr>
            <a:r>
              <a:rPr lang="en-US" sz="3400" b="1" dirty="0">
                <a:solidFill>
                  <a:schemeClr val="tx1"/>
                </a:solidFill>
              </a:rPr>
              <a:t>Step 1: </a:t>
            </a:r>
            <a:r>
              <a:rPr lang="en-US" sz="3400" dirty="0">
                <a:solidFill>
                  <a:schemeClr val="tx1"/>
                </a:solidFill>
              </a:rPr>
              <a:t>Review responses. If any missing items, try to obtain answers. If item is inappropriate, omit item</a:t>
            </a:r>
          </a:p>
          <a:p>
            <a:pPr algn="l" defTabSz="912813">
              <a:spcAft>
                <a:spcPts val="1200"/>
              </a:spcAft>
              <a:buClr>
                <a:srgbClr val="9234DB"/>
              </a:buClr>
              <a:buFontTx/>
              <a:buNone/>
            </a:pPr>
            <a:r>
              <a:rPr lang="en-US" sz="3400" b="1" dirty="0">
                <a:solidFill>
                  <a:schemeClr val="tx1"/>
                </a:solidFill>
              </a:rPr>
              <a:t>Step 2: </a:t>
            </a:r>
            <a:r>
              <a:rPr lang="en-US" sz="3400" dirty="0">
                <a:solidFill>
                  <a:schemeClr val="tx1"/>
                </a:solidFill>
              </a:rPr>
              <a:t>Calculate area totals: "yes"= 10; "sometimes"= 5;  "not yet"= 0</a:t>
            </a:r>
          </a:p>
          <a:p>
            <a:pPr algn="l" defTabSz="912813">
              <a:spcAft>
                <a:spcPts val="1200"/>
              </a:spcAft>
              <a:buClr>
                <a:srgbClr val="9234DB"/>
              </a:buClr>
              <a:buFontTx/>
              <a:buNone/>
            </a:pPr>
            <a:r>
              <a:rPr lang="en-US" sz="3400" b="1" dirty="0">
                <a:solidFill>
                  <a:schemeClr val="tx1"/>
                </a:solidFill>
              </a:rPr>
              <a:t>Step 3:</a:t>
            </a:r>
            <a:r>
              <a:rPr lang="en-US" sz="3400" dirty="0">
                <a:solidFill>
                  <a:schemeClr val="tx1"/>
                </a:solidFill>
              </a:rPr>
              <a:t> If any items omitted, calculate new area total  (see next slide for example)</a:t>
            </a:r>
          </a:p>
          <a:p>
            <a:pPr defTabSz="912813">
              <a:buClr>
                <a:srgbClr val="9234DB"/>
              </a:buClr>
              <a:buFontTx/>
              <a:buNone/>
            </a:pPr>
            <a:endParaRPr lang="en-US" sz="2500" dirty="0">
              <a:solidFill>
                <a:schemeClr val="tx1"/>
              </a:solidFill>
            </a:endParaRPr>
          </a:p>
          <a:p>
            <a:pPr defTabSz="912813">
              <a:buClr>
                <a:srgbClr val="9234DB"/>
              </a:buClr>
            </a:pPr>
            <a:endParaRPr lang="en-US" sz="3000" dirty="0">
              <a:solidFill>
                <a:schemeClr val="tx1"/>
              </a:solidFill>
            </a:endParaRPr>
          </a:p>
        </p:txBody>
      </p:sp>
      <p:sp>
        <p:nvSpPr>
          <p:cNvPr id="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24089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952500" y="311150"/>
            <a:ext cx="6896100" cy="1138238"/>
          </a:xfrm>
          <a:prstGeom prst="rect">
            <a:avLst/>
          </a:prstGeom>
          <a:solidFill>
            <a:srgbClr val="ABDB77"/>
          </a:solidFill>
        </p:spPr>
        <p:txBody>
          <a:bodyPr>
            <a:spAutoFit/>
          </a:bodyPr>
          <a:lstStyle/>
          <a:p>
            <a:pPr algn="ctr">
              <a:defRPr/>
            </a:pPr>
            <a:r>
              <a:rPr lang="en-US" sz="3600" b="1" dirty="0">
                <a:latin typeface="+mj-lt"/>
                <a:ea typeface="ＭＳ Ｐゴシック" charset="-128"/>
              </a:rPr>
              <a:t>Scoring the ASQ-3</a:t>
            </a:r>
          </a:p>
          <a:p>
            <a:pPr algn="ctr">
              <a:defRPr/>
            </a:pPr>
            <a:r>
              <a:rPr lang="en-US" sz="3200" b="1" dirty="0">
                <a:latin typeface="+mj-lt"/>
                <a:ea typeface="ＭＳ Ｐゴシック" charset="-128"/>
              </a:rPr>
              <a:t>Omitted Items</a:t>
            </a:r>
          </a:p>
        </p:txBody>
      </p:sp>
      <p:grpSp>
        <p:nvGrpSpPr>
          <p:cNvPr id="6" name="Group 12"/>
          <p:cNvGrpSpPr>
            <a:grpSpLocks/>
          </p:cNvGrpSpPr>
          <p:nvPr/>
        </p:nvGrpSpPr>
        <p:grpSpPr bwMode="auto">
          <a:xfrm>
            <a:off x="228600" y="2105025"/>
            <a:ext cx="8077200" cy="3228975"/>
            <a:chOff x="266700" y="1919616"/>
            <a:chExt cx="8077200" cy="3228975"/>
          </a:xfrm>
        </p:grpSpPr>
        <p:grpSp>
          <p:nvGrpSpPr>
            <p:cNvPr id="7" name="Group 11"/>
            <p:cNvGrpSpPr>
              <a:grpSpLocks/>
            </p:cNvGrpSpPr>
            <p:nvPr/>
          </p:nvGrpSpPr>
          <p:grpSpPr bwMode="auto">
            <a:xfrm>
              <a:off x="266700" y="1919616"/>
              <a:ext cx="7667625" cy="3228975"/>
              <a:chOff x="319088" y="1703716"/>
              <a:chExt cx="7667625" cy="3228975"/>
            </a:xfrm>
          </p:grpSpPr>
          <p:pic>
            <p:nvPicPr>
              <p:cNvPr id="10"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9088" y="1703716"/>
                <a:ext cx="7667625" cy="322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6"/>
              <p:cNvSpPr txBox="1">
                <a:spLocks noChangeArrowheads="1"/>
              </p:cNvSpPr>
              <p:nvPr/>
            </p:nvSpPr>
            <p:spPr bwMode="auto">
              <a:xfrm>
                <a:off x="5036749" y="1880226"/>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eaLnBrk="1" hangingPunct="1"/>
                <a:r>
                  <a:rPr lang="en-US" sz="2400" b="0"/>
                  <a:t>x</a:t>
                </a:r>
              </a:p>
            </p:txBody>
          </p:sp>
          <p:sp>
            <p:nvSpPr>
              <p:cNvPr id="12" name="Rectangle 7"/>
              <p:cNvSpPr>
                <a:spLocks noChangeArrowheads="1"/>
              </p:cNvSpPr>
              <p:nvPr/>
            </p:nvSpPr>
            <p:spPr bwMode="auto">
              <a:xfrm>
                <a:off x="5036749" y="2428271"/>
                <a:ext cx="3642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a:t>x</a:t>
                </a:r>
              </a:p>
            </p:txBody>
          </p:sp>
          <p:sp>
            <p:nvSpPr>
              <p:cNvPr id="13" name="Rectangle 8"/>
              <p:cNvSpPr>
                <a:spLocks noChangeArrowheads="1"/>
              </p:cNvSpPr>
              <p:nvPr/>
            </p:nvSpPr>
            <p:spPr bwMode="auto">
              <a:xfrm>
                <a:off x="5053547" y="2875291"/>
                <a:ext cx="3642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a:t>x</a:t>
                </a:r>
              </a:p>
            </p:txBody>
          </p:sp>
          <p:sp>
            <p:nvSpPr>
              <p:cNvPr id="14" name="Rectangle 9"/>
              <p:cNvSpPr>
                <a:spLocks noChangeArrowheads="1"/>
              </p:cNvSpPr>
              <p:nvPr/>
            </p:nvSpPr>
            <p:spPr bwMode="auto">
              <a:xfrm>
                <a:off x="5053304" y="3697510"/>
                <a:ext cx="331093" cy="575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a:t>x</a:t>
                </a:r>
              </a:p>
            </p:txBody>
          </p:sp>
          <p:sp>
            <p:nvSpPr>
              <p:cNvPr id="15" name="Rectangle 10"/>
              <p:cNvSpPr>
                <a:spLocks noChangeArrowheads="1"/>
              </p:cNvSpPr>
              <p:nvPr/>
            </p:nvSpPr>
            <p:spPr bwMode="auto">
              <a:xfrm>
                <a:off x="5906553" y="4170691"/>
                <a:ext cx="30099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a:t>x</a:t>
                </a:r>
              </a:p>
            </p:txBody>
          </p:sp>
        </p:grpSp>
        <p:sp>
          <p:nvSpPr>
            <p:cNvPr id="9" name="Left Arrow 8"/>
            <p:cNvSpPr/>
            <p:nvPr/>
          </p:nvSpPr>
          <p:spPr>
            <a:xfrm>
              <a:off x="7683500" y="3357891"/>
              <a:ext cx="660400" cy="2667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
        <p:nvSpPr>
          <p:cNvPr id="1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3076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2399" y="6096000"/>
            <a:ext cx="8056563" cy="6254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pic>
        <p:nvPicPr>
          <p:cNvPr id="5"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descr="Large confetti"/>
          <p:cNvSpPr>
            <a:spLocks noGrp="1" noChangeArrowheads="1"/>
          </p:cNvSpPr>
          <p:nvPr>
            <p:ph type="title"/>
          </p:nvPr>
        </p:nvSpPr>
        <p:spPr>
          <a:xfrm>
            <a:off x="944563" y="517525"/>
            <a:ext cx="6935787" cy="1244600"/>
          </a:xfrm>
          <a:solidFill>
            <a:srgbClr val="ABDB77"/>
          </a:solidFill>
        </p:spPr>
        <p:txBody>
          <a:bodyPr>
            <a:normAutofit fontScale="90000"/>
          </a:bodyPr>
          <a:lstStyle/>
          <a:p>
            <a:pPr eaLnBrk="1" hangingPunct="1">
              <a:defRPr/>
            </a:pPr>
            <a:r>
              <a:rPr lang="en-US" b="1" dirty="0">
                <a:ea typeface="+mj-ea"/>
              </a:rPr>
              <a:t>What are ASQ-3 and ASQ:SE?</a:t>
            </a:r>
          </a:p>
        </p:txBody>
      </p:sp>
      <p:sp>
        <p:nvSpPr>
          <p:cNvPr id="7" name="AutoShape 5"/>
          <p:cNvSpPr>
            <a:spLocks noChangeArrowheads="1"/>
          </p:cNvSpPr>
          <p:nvPr/>
        </p:nvSpPr>
        <p:spPr bwMode="auto">
          <a:xfrm>
            <a:off x="457200" y="152400"/>
            <a:ext cx="914400" cy="914400"/>
          </a:xfrm>
          <a:prstGeom prst="sun">
            <a:avLst>
              <a:gd name="adj" fmla="val 25000"/>
            </a:avLst>
          </a:prstGeom>
          <a:solidFill>
            <a:srgbClr val="00B050"/>
          </a:solidFill>
          <a:ln w="9525">
            <a:solidFill>
              <a:schemeClr val="tx1"/>
            </a:solidFill>
            <a:miter lim="800000"/>
            <a:headEnd/>
            <a:tailEnd/>
          </a:ln>
        </p:spPr>
        <p:txBody>
          <a:bodyPr wrap="none" anchor="ctr"/>
          <a:lstStyle/>
          <a:p>
            <a:pPr algn="ctr" eaLnBrk="0" hangingPunct="0"/>
            <a:endParaRPr lang="fr-FR">
              <a:latin typeface="Calibri" pitchFamily="34" charset="0"/>
            </a:endParaRPr>
          </a:p>
        </p:txBody>
      </p:sp>
      <p:sp>
        <p:nvSpPr>
          <p:cNvPr id="8" name="Rectangle 3"/>
          <p:cNvSpPr>
            <a:spLocks noGrp="1" noChangeArrowheads="1"/>
          </p:cNvSpPr>
          <p:nvPr>
            <p:ph idx="1"/>
          </p:nvPr>
        </p:nvSpPr>
        <p:spPr>
          <a:xfrm>
            <a:off x="500063" y="2057400"/>
            <a:ext cx="7874000" cy="4038600"/>
          </a:xfrm>
        </p:spPr>
        <p:txBody>
          <a:bodyPr/>
          <a:lstStyle/>
          <a:p>
            <a:pPr eaLnBrk="1" hangingPunct="1"/>
            <a:r>
              <a:rPr lang="en-US" dirty="0"/>
              <a:t>Parent- or caregiver-completed screening tools that encourage parent/caregiver involvement</a:t>
            </a:r>
          </a:p>
          <a:p>
            <a:pPr eaLnBrk="1" hangingPunct="1"/>
            <a:r>
              <a:rPr lang="en-US" dirty="0"/>
              <a:t>Series of questionnaires for children ages 1 month to 5 ½ years</a:t>
            </a:r>
          </a:p>
          <a:p>
            <a:pPr eaLnBrk="1" hangingPunct="1"/>
            <a:r>
              <a:rPr lang="en-US" dirty="0"/>
              <a:t>Tools to accurately identify children at risk for developmental or social-emotional delay</a:t>
            </a:r>
          </a:p>
          <a:p>
            <a:pPr eaLnBrk="1" hangingPunct="1">
              <a:buFontTx/>
              <a:buNone/>
            </a:pPr>
            <a:endParaRPr lang="en-US" sz="2800" dirty="0"/>
          </a:p>
        </p:txBody>
      </p:sp>
    </p:spTree>
    <p:extLst>
      <p:ext uri="{BB962C8B-B14F-4D97-AF65-F5344CB8AC3E}">
        <p14:creationId xmlns:p14="http://schemas.microsoft.com/office/powerpoint/2010/main" val="278682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914400" y="228600"/>
            <a:ext cx="6781800" cy="990600"/>
          </a:xfrm>
          <a:prstGeom prst="rect">
            <a:avLst/>
          </a:prstGeom>
          <a:solidFill>
            <a:srgbClr val="ABDB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813">
              <a:defRPr/>
            </a:pPr>
            <a:r>
              <a:rPr lang="en-US" sz="3600" b="1"/>
              <a:t>Scoring the ASQ-3</a:t>
            </a:r>
            <a:endParaRPr lang="en-US" sz="2000" b="1"/>
          </a:p>
        </p:txBody>
      </p:sp>
      <p:sp>
        <p:nvSpPr>
          <p:cNvPr id="7" name="Rectangle 3"/>
          <p:cNvSpPr txBox="1">
            <a:spLocks noChangeArrowheads="1"/>
          </p:cNvSpPr>
          <p:nvPr/>
        </p:nvSpPr>
        <p:spPr>
          <a:xfrm>
            <a:off x="228600" y="1428750"/>
            <a:ext cx="8686800" cy="44767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75000"/>
              </a:lnSpc>
              <a:buClr>
                <a:srgbClr val="9234DB"/>
              </a:buClr>
              <a:buFontTx/>
              <a:buNone/>
            </a:pPr>
            <a:r>
              <a:rPr lang="en-US" sz="2800" u="sng" dirty="0">
                <a:solidFill>
                  <a:schemeClr val="tx1"/>
                </a:solidFill>
              </a:rPr>
              <a:t>Create a new total area score so child is not penalized</a:t>
            </a:r>
          </a:p>
          <a:p>
            <a:pPr algn="l">
              <a:buClr>
                <a:srgbClr val="9234DB"/>
              </a:buClr>
              <a:buFontTx/>
              <a:buNone/>
            </a:pPr>
            <a:endParaRPr lang="en-US" sz="2800" u="sng" dirty="0">
              <a:solidFill>
                <a:schemeClr val="tx1"/>
              </a:solidFill>
            </a:endParaRPr>
          </a:p>
          <a:p>
            <a:pPr lvl="1" algn="l">
              <a:buClr>
                <a:srgbClr val="9234DB"/>
              </a:buClr>
              <a:buFont typeface="Wingdings" pitchFamily="2" charset="2"/>
              <a:buNone/>
            </a:pPr>
            <a:r>
              <a:rPr lang="en-US" b="1" dirty="0">
                <a:solidFill>
                  <a:schemeClr val="tx1"/>
                </a:solidFill>
                <a:ea typeface="ＭＳ Ｐゴシック" pitchFamily="34" charset="-128"/>
              </a:rPr>
              <a:t>1: </a:t>
            </a:r>
            <a:r>
              <a:rPr lang="en-US" dirty="0">
                <a:solidFill>
                  <a:schemeClr val="tx1"/>
                </a:solidFill>
                <a:ea typeface="ＭＳ Ｐゴシック" pitchFamily="34" charset="-128"/>
              </a:rPr>
              <a:t>Divide total area score by the number of  		   items answered in that area</a:t>
            </a:r>
            <a:endParaRPr lang="en-US" b="1" dirty="0">
              <a:solidFill>
                <a:schemeClr val="tx1"/>
              </a:solidFill>
              <a:ea typeface="ＭＳ Ｐゴシック" pitchFamily="34" charset="-128"/>
            </a:endParaRPr>
          </a:p>
          <a:p>
            <a:pPr lvl="3" algn="l">
              <a:buClr>
                <a:srgbClr val="9234DB"/>
              </a:buClr>
              <a:buFont typeface="Wingdings" pitchFamily="2" charset="2"/>
              <a:buNone/>
            </a:pPr>
            <a:r>
              <a:rPr lang="en-US" b="1" dirty="0">
                <a:solidFill>
                  <a:schemeClr val="tx1"/>
                </a:solidFill>
                <a:ea typeface="ＭＳ Ｐゴシック" pitchFamily="34" charset="-128"/>
              </a:rPr>
              <a:t>	</a:t>
            </a:r>
            <a:r>
              <a:rPr lang="en-US" sz="2800" dirty="0">
                <a:solidFill>
                  <a:schemeClr val="tx1"/>
                </a:solidFill>
                <a:ea typeface="ＭＳ Ｐゴシック" pitchFamily="34" charset="-128"/>
              </a:rPr>
              <a:t>45 (area score) </a:t>
            </a:r>
            <a:r>
              <a:rPr lang="en-US" sz="2800" dirty="0">
                <a:solidFill>
                  <a:schemeClr val="tx1"/>
                </a:solidFill>
                <a:ea typeface="ＭＳ Ｐゴシック" pitchFamily="34" charset="-128"/>
                <a:sym typeface="Symbol" pitchFamily="18" charset="2"/>
              </a:rPr>
              <a:t></a:t>
            </a:r>
            <a:r>
              <a:rPr lang="en-US" sz="2800" dirty="0">
                <a:solidFill>
                  <a:schemeClr val="tx1"/>
                </a:solidFill>
                <a:ea typeface="ＭＳ Ｐゴシック" pitchFamily="34" charset="-128"/>
              </a:rPr>
              <a:t> 5 (items) = </a:t>
            </a:r>
            <a:r>
              <a:rPr lang="en-US" sz="2800" u="sng" dirty="0">
                <a:solidFill>
                  <a:schemeClr val="tx1"/>
                </a:solidFill>
                <a:ea typeface="ＭＳ Ｐゴシック" pitchFamily="34" charset="-128"/>
              </a:rPr>
              <a:t>9 points</a:t>
            </a:r>
            <a:endParaRPr lang="en-US" sz="2800" dirty="0">
              <a:solidFill>
                <a:schemeClr val="tx1"/>
              </a:solidFill>
              <a:ea typeface="ＭＳ Ｐゴシック" pitchFamily="34" charset="-128"/>
            </a:endParaRPr>
          </a:p>
          <a:p>
            <a:pPr lvl="1" algn="l">
              <a:buClr>
                <a:srgbClr val="9234DB"/>
              </a:buClr>
              <a:buFont typeface="Wingdings" pitchFamily="2" charset="2"/>
              <a:buNone/>
            </a:pPr>
            <a:r>
              <a:rPr lang="en-US" dirty="0">
                <a:solidFill>
                  <a:schemeClr val="tx1"/>
                </a:solidFill>
                <a:ea typeface="ＭＳ Ｐゴシック" pitchFamily="34" charset="-128"/>
              </a:rPr>
              <a:t>	</a:t>
            </a:r>
          </a:p>
          <a:p>
            <a:pPr lvl="1" algn="l">
              <a:buClr>
                <a:srgbClr val="9234DB"/>
              </a:buClr>
              <a:buFont typeface="Wingdings" pitchFamily="2" charset="2"/>
              <a:buNone/>
            </a:pPr>
            <a:r>
              <a:rPr lang="en-US" b="1" dirty="0">
                <a:solidFill>
                  <a:schemeClr val="tx1"/>
                </a:solidFill>
                <a:ea typeface="ＭＳ Ｐゴシック" pitchFamily="34" charset="-128"/>
              </a:rPr>
              <a:t>2: </a:t>
            </a:r>
            <a:r>
              <a:rPr lang="en-US" dirty="0">
                <a:solidFill>
                  <a:schemeClr val="tx1"/>
                </a:solidFill>
                <a:ea typeface="ＭＳ Ｐゴシック" pitchFamily="34" charset="-128"/>
              </a:rPr>
              <a:t>Add this average item score to the total area score </a:t>
            </a:r>
          </a:p>
          <a:p>
            <a:pPr lvl="1" algn="l">
              <a:buClr>
                <a:srgbClr val="9234DB"/>
              </a:buClr>
              <a:buFont typeface="Wingdings" pitchFamily="2" charset="2"/>
              <a:buNone/>
            </a:pPr>
            <a:r>
              <a:rPr lang="en-US" dirty="0">
                <a:solidFill>
                  <a:schemeClr val="tx1"/>
                </a:solidFill>
                <a:ea typeface="ＭＳ Ｐゴシック" pitchFamily="34" charset="-128"/>
              </a:rPr>
              <a:t>to get a new total score</a:t>
            </a:r>
          </a:p>
          <a:p>
            <a:pPr lvl="3" algn="l">
              <a:buClr>
                <a:srgbClr val="9234DB"/>
              </a:buClr>
              <a:buFont typeface="Wingdings" pitchFamily="2" charset="2"/>
              <a:buNone/>
            </a:pPr>
            <a:r>
              <a:rPr lang="en-US" dirty="0">
                <a:solidFill>
                  <a:schemeClr val="tx1"/>
                </a:solidFill>
                <a:ea typeface="ＭＳ Ｐゴシック" pitchFamily="34" charset="-128"/>
              </a:rPr>
              <a:t>	 </a:t>
            </a:r>
            <a:r>
              <a:rPr lang="en-US" sz="2800" dirty="0">
                <a:solidFill>
                  <a:schemeClr val="tx1"/>
                </a:solidFill>
                <a:ea typeface="ＭＳ Ｐゴシック" pitchFamily="34" charset="-128"/>
              </a:rPr>
              <a:t>45 + 9 points = new total of </a:t>
            </a:r>
            <a:r>
              <a:rPr lang="en-US" sz="2800" u="sng" dirty="0">
                <a:solidFill>
                  <a:schemeClr val="tx1"/>
                </a:solidFill>
                <a:ea typeface="ＭＳ Ｐゴシック" pitchFamily="34" charset="-128"/>
              </a:rPr>
              <a:t>54 points</a:t>
            </a:r>
          </a:p>
        </p:txBody>
      </p:sp>
      <p:sp>
        <p:nvSpPr>
          <p:cNvPr id="6"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297748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descr="Large confetti"/>
          <p:cNvSpPr>
            <a:spLocks noGrp="1"/>
          </p:cNvSpPr>
          <p:nvPr>
            <p:ph type="ctrTitle"/>
          </p:nvPr>
        </p:nvSpPr>
        <p:spPr>
          <a:xfrm>
            <a:off x="163027" y="533400"/>
            <a:ext cx="7890589" cy="1066801"/>
          </a:xfrm>
          <a:solidFill>
            <a:srgbClr val="ABDB77"/>
          </a:solidFill>
        </p:spPr>
        <p:txBody>
          <a:bodyPr>
            <a:normAutofit fontScale="90000"/>
          </a:bodyPr>
          <a:lstStyle/>
          <a:p>
            <a:pPr eaLnBrk="1" hangingPunct="1">
              <a:defRPr/>
            </a:pPr>
            <a:r>
              <a:rPr lang="en-US" sz="3600" b="1" dirty="0"/>
              <a:t>Omitted Items "Score Adjustment Chart"</a:t>
            </a:r>
            <a:br>
              <a:rPr lang="en-US" b="1" dirty="0"/>
            </a:br>
            <a:r>
              <a:rPr lang="en-US" sz="2500" b="1" dirty="0"/>
              <a:t>See ASQ-3™ User’s Guide Table 6.2, ASQ-3™ Quick Start Guide</a:t>
            </a:r>
          </a:p>
        </p:txBody>
      </p:sp>
      <p:pic>
        <p:nvPicPr>
          <p:cNvPr id="9" name="Picture 2" descr="C:\Users\annette\AppData\Local\Temp\Adjusted Scores table.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537" y="1905000"/>
            <a:ext cx="7993063" cy="366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377015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descr="Large confetti"/>
          <p:cNvSpPr txBox="1">
            <a:spLocks/>
          </p:cNvSpPr>
          <p:nvPr/>
        </p:nvSpPr>
        <p:spPr>
          <a:xfrm>
            <a:off x="655638" y="246063"/>
            <a:ext cx="7345362" cy="1011237"/>
          </a:xfrm>
          <a:prstGeom prst="rect">
            <a:avLst/>
          </a:prstGeom>
          <a:solidFill>
            <a:srgbClr val="ABDB77"/>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t>ASQ-3 Information Summary Sheet</a:t>
            </a:r>
            <a:br>
              <a:rPr lang="en-US" b="1" dirty="0"/>
            </a:br>
            <a:r>
              <a:rPr lang="en-US" sz="2500" b="1" dirty="0"/>
              <a:t>(Sections 1 &amp; 2)</a:t>
            </a:r>
          </a:p>
        </p:txBody>
      </p:sp>
      <p:pic>
        <p:nvPicPr>
          <p:cNvPr id="6" name="Picture 2" descr="C:\Users\annette\AppData\Local\Temp\16mo summary ASQ3 part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69741"/>
            <a:ext cx="6027738" cy="500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3"/>
          <p:cNvSpPr>
            <a:spLocks noGrp="1"/>
          </p:cNvSpPr>
          <p:nvPr>
            <p:ph type="ftr" sz="quarter" idx="11"/>
          </p:nvPr>
        </p:nvSpPr>
        <p:spPr>
          <a:xfrm>
            <a:off x="288924" y="6308725"/>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183490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10726184513693.pdf"/>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598" t="62204" b="10361"/>
          <a:stretch>
            <a:fillRect/>
          </a:stretch>
        </p:blipFill>
        <p:spPr bwMode="auto">
          <a:xfrm>
            <a:off x="0" y="1752600"/>
            <a:ext cx="8915400" cy="364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descr="Large confetti"/>
          <p:cNvSpPr txBox="1">
            <a:spLocks/>
          </p:cNvSpPr>
          <p:nvPr/>
        </p:nvSpPr>
        <p:spPr>
          <a:xfrm>
            <a:off x="447675" y="304800"/>
            <a:ext cx="7772400" cy="1143000"/>
          </a:xfrm>
          <a:prstGeom prst="rect">
            <a:avLst/>
          </a:prstGeom>
          <a:solidFill>
            <a:srgbClr val="ABDB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t>ASQ-3 Information Summary </a:t>
            </a:r>
            <a:br>
              <a:rPr lang="en-US" b="1" dirty="0"/>
            </a:br>
            <a:r>
              <a:rPr lang="en-US" sz="2500" b="1" dirty="0"/>
              <a:t>(Sections 3, 4, &amp; 5)</a:t>
            </a:r>
          </a:p>
        </p:txBody>
      </p:sp>
      <p:pic>
        <p:nvPicPr>
          <p:cNvPr id="8" name="Picture 6" descr="ribbons online.jpg"/>
          <p:cNvPicPr>
            <a:picLocks noChangeAspect="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8459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a:xfrm>
            <a:off x="386022" y="1752600"/>
            <a:ext cx="7888287" cy="44735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US" sz="3200" dirty="0">
                <a:solidFill>
                  <a:schemeClr val="tx1"/>
                </a:solidFill>
                <a:ea typeface="ＭＳ Ｐゴシック" pitchFamily="34" charset="-128"/>
              </a:rPr>
              <a:t>Consider the following to determine appropriate follow-up</a:t>
            </a:r>
          </a:p>
          <a:p>
            <a:pPr marL="1371600" lvl="2" indent="-457200" algn="l">
              <a:lnSpc>
                <a:spcPct val="110000"/>
              </a:lnSpc>
              <a:buClr>
                <a:srgbClr val="000000"/>
              </a:buClr>
              <a:buFont typeface="Arial" pitchFamily="34" charset="0"/>
              <a:buChar char="•"/>
            </a:pPr>
            <a:r>
              <a:rPr lang="en-US" sz="3200" dirty="0">
                <a:solidFill>
                  <a:schemeClr val="tx1"/>
                </a:solidFill>
                <a:ea typeface="ＭＳ Ｐゴシック" pitchFamily="34" charset="-128"/>
              </a:rPr>
              <a:t>Total ASQ-3 Area Scores </a:t>
            </a:r>
          </a:p>
          <a:p>
            <a:pPr marL="1371600" lvl="2" indent="-457200" algn="l">
              <a:lnSpc>
                <a:spcPct val="110000"/>
              </a:lnSpc>
              <a:buClr>
                <a:srgbClr val="000000"/>
              </a:buClr>
              <a:buFont typeface="Arial" pitchFamily="34" charset="0"/>
              <a:buChar char="•"/>
            </a:pPr>
            <a:r>
              <a:rPr lang="en-US" sz="3200" dirty="0">
                <a:solidFill>
                  <a:schemeClr val="tx1"/>
                </a:solidFill>
                <a:ea typeface="ＭＳ Ｐゴシック" pitchFamily="34" charset="-128"/>
              </a:rPr>
              <a:t>Overall Responses (Parent Concerns)</a:t>
            </a:r>
          </a:p>
          <a:p>
            <a:pPr marL="1371600" lvl="2" indent="-457200" algn="l">
              <a:lnSpc>
                <a:spcPct val="110000"/>
              </a:lnSpc>
              <a:buClr>
                <a:srgbClr val="000000"/>
              </a:buClr>
              <a:buFont typeface="Arial" pitchFamily="34" charset="0"/>
              <a:buChar char="•"/>
            </a:pPr>
            <a:r>
              <a:rPr lang="en-US" sz="3200" dirty="0">
                <a:solidFill>
                  <a:schemeClr val="tx1"/>
                </a:solidFill>
                <a:ea typeface="ＭＳ Ｐゴシック" pitchFamily="34" charset="-128"/>
              </a:rPr>
              <a:t>Additional Considerations</a:t>
            </a:r>
          </a:p>
          <a:p>
            <a:pPr marL="1828800" lvl="3" indent="-457200" algn="l">
              <a:lnSpc>
                <a:spcPct val="110000"/>
              </a:lnSpc>
              <a:buClr>
                <a:srgbClr val="000000"/>
              </a:buClr>
              <a:buFont typeface="Arial" pitchFamily="34" charset="0"/>
              <a:buChar char="•"/>
            </a:pPr>
            <a:r>
              <a:rPr lang="en-US" sz="2800" dirty="0">
                <a:solidFill>
                  <a:schemeClr val="tx1"/>
                </a:solidFill>
                <a:ea typeface="ＭＳ Ｐゴシック" pitchFamily="34" charset="-128"/>
              </a:rPr>
              <a:t>What other factors may have impacted the child’s screening results?</a:t>
            </a:r>
            <a:endParaRPr lang="en-US" sz="1800" dirty="0">
              <a:solidFill>
                <a:schemeClr val="tx1"/>
              </a:solidFill>
              <a:ea typeface="ＭＳ Ｐゴシック" pitchFamily="34" charset="-128"/>
            </a:endParaRPr>
          </a:p>
        </p:txBody>
      </p:sp>
      <p:sp>
        <p:nvSpPr>
          <p:cNvPr id="7" name="Rectangle 4" descr="Large confetti"/>
          <p:cNvSpPr>
            <a:spLocks noChangeArrowheads="1"/>
          </p:cNvSpPr>
          <p:nvPr/>
        </p:nvSpPr>
        <p:spPr bwMode="auto">
          <a:xfrm>
            <a:off x="386021" y="412750"/>
            <a:ext cx="7888287" cy="1168400"/>
          </a:xfrm>
          <a:prstGeom prst="rect">
            <a:avLst/>
          </a:prstGeom>
          <a:solidFill>
            <a:srgbClr val="ABDB77"/>
          </a:solidFill>
          <a:ln w="9525">
            <a:noFill/>
            <a:miter lim="800000"/>
            <a:headEnd/>
            <a:tailEnd/>
          </a:ln>
        </p:spPr>
        <p:txBody>
          <a:bodyPr anchor="ctr"/>
          <a:lstStyle/>
          <a:p>
            <a:pPr algn="ctr">
              <a:defRPr/>
            </a:pPr>
            <a:r>
              <a:rPr lang="en-US" sz="4000" b="1" dirty="0">
                <a:latin typeface="+mj-lt"/>
              </a:rPr>
              <a:t>ASQ-3 Score Interpretation and Recommendation for Follow-Up</a:t>
            </a:r>
          </a:p>
        </p:txBody>
      </p:sp>
      <p:sp>
        <p:nvSpPr>
          <p:cNvPr id="9"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3105192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txBox="1">
            <a:spLocks noChangeArrowheads="1"/>
          </p:cNvSpPr>
          <p:nvPr/>
        </p:nvSpPr>
        <p:spPr>
          <a:xfrm>
            <a:off x="914400" y="1581150"/>
            <a:ext cx="6858000" cy="47688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buClr>
                <a:srgbClr val="9234DB"/>
              </a:buClr>
            </a:pPr>
            <a:r>
              <a:rPr lang="en-US" b="1" dirty="0">
                <a:solidFill>
                  <a:schemeClr val="tx1"/>
                </a:solidFill>
              </a:rPr>
              <a:t>Additional Considerations</a:t>
            </a:r>
          </a:p>
          <a:p>
            <a:pPr marL="914400" lvl="1" indent="-457200" algn="l">
              <a:lnSpc>
                <a:spcPct val="90000"/>
              </a:lnSpc>
              <a:buFont typeface="Arial" pitchFamily="34" charset="0"/>
              <a:buChar char="•"/>
            </a:pPr>
            <a:r>
              <a:rPr lang="en-US" dirty="0">
                <a:solidFill>
                  <a:schemeClr val="tx1"/>
                </a:solidFill>
                <a:ea typeface="ＭＳ Ｐゴシック" pitchFamily="34" charset="-128"/>
              </a:rPr>
              <a:t>Biological / Health factors</a:t>
            </a:r>
          </a:p>
          <a:p>
            <a:pPr marL="914400" lvl="1" indent="-457200" algn="l">
              <a:lnSpc>
                <a:spcPct val="90000"/>
              </a:lnSpc>
              <a:buFont typeface="Arial" pitchFamily="34" charset="0"/>
              <a:buChar char="•"/>
            </a:pPr>
            <a:r>
              <a:rPr lang="en-US" dirty="0">
                <a:solidFill>
                  <a:schemeClr val="tx1"/>
                </a:solidFill>
                <a:ea typeface="ＭＳ Ｐゴシック" pitchFamily="34" charset="-128"/>
              </a:rPr>
              <a:t> Family and cultural context</a:t>
            </a:r>
          </a:p>
          <a:p>
            <a:pPr marL="1257300" lvl="2" indent="-342900" algn="l">
              <a:lnSpc>
                <a:spcPct val="90000"/>
              </a:lnSpc>
              <a:buFont typeface="Arial" pitchFamily="34" charset="0"/>
              <a:buChar char="•"/>
            </a:pPr>
            <a:r>
              <a:rPr lang="en-US" dirty="0">
                <a:solidFill>
                  <a:schemeClr val="tx1"/>
                </a:solidFill>
                <a:ea typeface="ＭＳ Ｐゴシック" pitchFamily="34" charset="-128"/>
              </a:rPr>
              <a:t>stressful life events</a:t>
            </a:r>
          </a:p>
          <a:p>
            <a:pPr marL="1257300" lvl="2" indent="-342900" algn="l">
              <a:lnSpc>
                <a:spcPct val="90000"/>
              </a:lnSpc>
              <a:buFont typeface="Arial" pitchFamily="34" charset="0"/>
              <a:buChar char="•"/>
            </a:pPr>
            <a:r>
              <a:rPr lang="en-US" dirty="0">
                <a:solidFill>
                  <a:schemeClr val="tx1"/>
                </a:solidFill>
                <a:ea typeface="ＭＳ Ｐゴシック" pitchFamily="34" charset="-128"/>
              </a:rPr>
              <a:t>caregiving environment</a:t>
            </a:r>
          </a:p>
          <a:p>
            <a:pPr marL="914400" lvl="1" indent="-457200" algn="l">
              <a:lnSpc>
                <a:spcPct val="90000"/>
              </a:lnSpc>
              <a:buFont typeface="Arial" pitchFamily="34" charset="0"/>
              <a:buChar char="•"/>
            </a:pPr>
            <a:r>
              <a:rPr lang="en-US" dirty="0">
                <a:solidFill>
                  <a:schemeClr val="tx1"/>
                </a:solidFill>
                <a:ea typeface="ＭＳ Ｐゴシック" pitchFamily="34" charset="-128"/>
              </a:rPr>
              <a:t>Environmental factors</a:t>
            </a:r>
          </a:p>
          <a:p>
            <a:pPr marL="1257300" lvl="2" indent="-342900" algn="l">
              <a:lnSpc>
                <a:spcPct val="90000"/>
              </a:lnSpc>
              <a:buFont typeface="Arial" pitchFamily="34" charset="0"/>
              <a:buChar char="•"/>
            </a:pPr>
            <a:r>
              <a:rPr lang="en-US" dirty="0">
                <a:solidFill>
                  <a:schemeClr val="tx1"/>
                </a:solidFill>
                <a:ea typeface="ＭＳ Ｐゴシック" pitchFamily="34" charset="-128"/>
              </a:rPr>
              <a:t>opportunity to practice skills</a:t>
            </a:r>
          </a:p>
          <a:p>
            <a:pPr marL="914400" lvl="1" indent="-457200" algn="l">
              <a:lnSpc>
                <a:spcPct val="90000"/>
              </a:lnSpc>
              <a:buFont typeface="Arial" pitchFamily="34" charset="0"/>
              <a:buChar char="•"/>
            </a:pPr>
            <a:r>
              <a:rPr lang="en-US" dirty="0">
                <a:solidFill>
                  <a:schemeClr val="tx1"/>
                </a:solidFill>
                <a:ea typeface="ＭＳ Ｐゴシック" pitchFamily="34" charset="-128"/>
              </a:rPr>
              <a:t>Developmental history</a:t>
            </a:r>
          </a:p>
          <a:p>
            <a:pPr marL="914400" lvl="1" indent="-457200" algn="l">
              <a:lnSpc>
                <a:spcPct val="90000"/>
              </a:lnSpc>
              <a:buFont typeface="Arial" pitchFamily="34" charset="0"/>
              <a:buChar char="•"/>
            </a:pPr>
            <a:r>
              <a:rPr lang="en-US" dirty="0">
                <a:solidFill>
                  <a:schemeClr val="tx1"/>
                </a:solidFill>
                <a:ea typeface="ＭＳ Ｐゴシック" pitchFamily="34" charset="-128"/>
              </a:rPr>
              <a:t>Extent and frequency of contact</a:t>
            </a:r>
          </a:p>
          <a:p>
            <a:pPr marL="914400" lvl="1" indent="-457200" algn="l">
              <a:lnSpc>
                <a:spcPct val="90000"/>
              </a:lnSpc>
              <a:buFont typeface="Arial" pitchFamily="34" charset="0"/>
              <a:buChar char="•"/>
            </a:pPr>
            <a:r>
              <a:rPr lang="en-US" dirty="0">
                <a:solidFill>
                  <a:schemeClr val="tx1"/>
                </a:solidFill>
                <a:ea typeface="ＭＳ Ｐゴシック" pitchFamily="34" charset="-128"/>
              </a:rPr>
              <a:t>Availability of resources</a:t>
            </a:r>
            <a:endParaRPr lang="en-US" sz="2400" dirty="0">
              <a:solidFill>
                <a:schemeClr val="tx1"/>
              </a:solidFill>
              <a:ea typeface="ＭＳ Ｐゴシック" pitchFamily="34" charset="-128"/>
            </a:endParaRPr>
          </a:p>
        </p:txBody>
      </p:sp>
      <p:sp>
        <p:nvSpPr>
          <p:cNvPr id="7" name="Rectangle 4" descr="Large confetti"/>
          <p:cNvSpPr>
            <a:spLocks noChangeArrowheads="1"/>
          </p:cNvSpPr>
          <p:nvPr/>
        </p:nvSpPr>
        <p:spPr bwMode="auto">
          <a:xfrm>
            <a:off x="749300" y="412750"/>
            <a:ext cx="7391400" cy="1168400"/>
          </a:xfrm>
          <a:prstGeom prst="rect">
            <a:avLst/>
          </a:prstGeom>
          <a:solidFill>
            <a:srgbClr val="ABDB77"/>
          </a:solidFill>
          <a:ln w="9525">
            <a:noFill/>
            <a:miter lim="800000"/>
            <a:headEnd/>
            <a:tailEnd/>
          </a:ln>
        </p:spPr>
        <p:txBody>
          <a:bodyPr anchor="ctr"/>
          <a:lstStyle/>
          <a:p>
            <a:pPr algn="ctr">
              <a:defRPr/>
            </a:pPr>
            <a:r>
              <a:rPr lang="en-US" sz="4000" b="1" dirty="0">
                <a:latin typeface="+mj-lt"/>
              </a:rPr>
              <a:t>ASQ-3 Score Interpretation and Recommendation for Follow-Up</a:t>
            </a:r>
          </a:p>
        </p:txBody>
      </p:sp>
      <p:sp>
        <p:nvSpPr>
          <p:cNvPr id="6"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3722032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txBox="1">
            <a:spLocks noChangeArrowheads="1"/>
          </p:cNvSpPr>
          <p:nvPr/>
        </p:nvSpPr>
        <p:spPr>
          <a:xfrm>
            <a:off x="749301" y="1828800"/>
            <a:ext cx="7337424" cy="441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dirty="0">
                <a:solidFill>
                  <a:schemeClr val="tx1"/>
                </a:solidFill>
              </a:rPr>
              <a:t>How might culture or values </a:t>
            </a:r>
            <a:br>
              <a:rPr lang="en-US" dirty="0">
                <a:solidFill>
                  <a:schemeClr val="tx1"/>
                </a:solidFill>
              </a:rPr>
            </a:br>
            <a:r>
              <a:rPr lang="en-US" dirty="0">
                <a:solidFill>
                  <a:schemeClr val="tx1"/>
                </a:solidFill>
              </a:rPr>
              <a:t>influence these activities?</a:t>
            </a:r>
          </a:p>
          <a:p>
            <a:pPr marL="457200" indent="-457200" algn="l">
              <a:buFont typeface="Arial" pitchFamily="34" charset="0"/>
              <a:buChar char="•"/>
            </a:pPr>
            <a:r>
              <a:rPr lang="en-US" dirty="0">
                <a:solidFill>
                  <a:schemeClr val="tx1"/>
                </a:solidFill>
              </a:rPr>
              <a:t>Feeding, Dressing</a:t>
            </a:r>
          </a:p>
          <a:p>
            <a:pPr marL="457200" indent="-457200" algn="l">
              <a:buFont typeface="Arial" pitchFamily="34" charset="0"/>
              <a:buChar char="•"/>
            </a:pPr>
            <a:r>
              <a:rPr lang="en-US" dirty="0">
                <a:solidFill>
                  <a:schemeClr val="tx1"/>
                </a:solidFill>
              </a:rPr>
              <a:t>Reading and Writing Tools</a:t>
            </a:r>
          </a:p>
          <a:p>
            <a:pPr marL="457200" indent="-457200" algn="l">
              <a:buFont typeface="Arial" pitchFamily="34" charset="0"/>
              <a:buChar char="•"/>
            </a:pPr>
            <a:r>
              <a:rPr lang="en-US" dirty="0">
                <a:solidFill>
                  <a:schemeClr val="tx1"/>
                </a:solidFill>
              </a:rPr>
              <a:t>Playing with Toys</a:t>
            </a:r>
          </a:p>
          <a:p>
            <a:pPr marL="914400" lvl="1" indent="-457200" algn="l">
              <a:buFont typeface="Arial" pitchFamily="34" charset="0"/>
              <a:buChar char="•"/>
            </a:pPr>
            <a:r>
              <a:rPr lang="en-US" dirty="0">
                <a:solidFill>
                  <a:schemeClr val="tx1"/>
                </a:solidFill>
                <a:ea typeface="ＭＳ Ｐゴシック" pitchFamily="34" charset="-128"/>
              </a:rPr>
              <a:t>Blocks, stuffed animals, shopping carts</a:t>
            </a:r>
          </a:p>
          <a:p>
            <a:pPr marL="457200" indent="-457200" algn="l">
              <a:buFont typeface="Arial" pitchFamily="34" charset="0"/>
              <a:buChar char="•"/>
            </a:pPr>
            <a:r>
              <a:rPr lang="en-US" dirty="0">
                <a:solidFill>
                  <a:schemeClr val="tx1"/>
                </a:solidFill>
              </a:rPr>
              <a:t>Sports (e.g., balls)</a:t>
            </a:r>
          </a:p>
        </p:txBody>
      </p:sp>
      <p:sp>
        <p:nvSpPr>
          <p:cNvPr id="12" name="Rectangle 11"/>
          <p:cNvSpPr>
            <a:spLocks noChangeArrowheads="1"/>
          </p:cNvSpPr>
          <p:nvPr/>
        </p:nvSpPr>
        <p:spPr bwMode="auto">
          <a:xfrm>
            <a:off x="500063" y="5832476"/>
            <a:ext cx="75866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r>
              <a:rPr lang="en-US" sz="800" b="0" dirty="0">
                <a:latin typeface="Calibri" pitchFamily="34" charset="0"/>
              </a:rPr>
              <a:t>*Adapted from Cross-Cultural Lessons: Early Childhood Developmental Screening and Approaches to Research and Practice.  CUP Partnership, Alberta Canada.</a:t>
            </a:r>
          </a:p>
        </p:txBody>
      </p:sp>
      <p:sp>
        <p:nvSpPr>
          <p:cNvPr id="13" name="Rectangle 4" descr="Large confetti"/>
          <p:cNvSpPr>
            <a:spLocks noChangeArrowheads="1"/>
          </p:cNvSpPr>
          <p:nvPr/>
        </p:nvSpPr>
        <p:spPr bwMode="auto">
          <a:xfrm>
            <a:off x="749300" y="412750"/>
            <a:ext cx="7391400" cy="1168400"/>
          </a:xfrm>
          <a:prstGeom prst="rect">
            <a:avLst/>
          </a:prstGeom>
          <a:solidFill>
            <a:srgbClr val="ABDB77"/>
          </a:solidFill>
          <a:ln w="9525">
            <a:noFill/>
            <a:miter lim="800000"/>
            <a:headEnd/>
            <a:tailEnd/>
          </a:ln>
        </p:spPr>
        <p:txBody>
          <a:bodyPr anchor="ctr"/>
          <a:lstStyle/>
          <a:p>
            <a:pPr algn="ctr">
              <a:defRPr/>
            </a:pPr>
            <a:r>
              <a:rPr lang="en-US" sz="4000" b="1" dirty="0">
                <a:latin typeface="+mj-lt"/>
              </a:rPr>
              <a:t>ASQ-3 Score Interpretation and Recommendation for Follow-Up</a:t>
            </a:r>
          </a:p>
        </p:txBody>
      </p:sp>
      <p:sp>
        <p:nvSpPr>
          <p:cNvPr id="14"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1636297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7298" r="2618"/>
          <a:stretch>
            <a:fillRect/>
          </a:stretch>
        </p:blipFill>
        <p:spPr>
          <a:xfrm>
            <a:off x="203200" y="1844675"/>
            <a:ext cx="8255000" cy="3870325"/>
          </a:xfrm>
          <a:prstGeom prst="rect">
            <a:avLst/>
          </a:prstGeom>
          <a:solidFill>
            <a:srgbClr val="ABDB77"/>
          </a:solidFill>
        </p:spPr>
      </p:pic>
      <p:sp>
        <p:nvSpPr>
          <p:cNvPr id="6" name="Rectangle 4" descr="Large confetti"/>
          <p:cNvSpPr txBox="1">
            <a:spLocks noChangeArrowheads="1"/>
          </p:cNvSpPr>
          <p:nvPr/>
        </p:nvSpPr>
        <p:spPr>
          <a:xfrm>
            <a:off x="457199" y="381000"/>
            <a:ext cx="7543801" cy="1143000"/>
          </a:xfrm>
          <a:prstGeom prst="rect">
            <a:avLst/>
          </a:prstGeom>
          <a:solidFill>
            <a:srgbClr val="ABDB77"/>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Example of Follow-Up Actions Andrew, Case Study</a:t>
            </a:r>
          </a:p>
        </p:txBody>
      </p:sp>
      <p:sp>
        <p:nvSpPr>
          <p:cNvPr id="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193321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txBox="1">
            <a:spLocks noChangeArrowheads="1"/>
          </p:cNvSpPr>
          <p:nvPr/>
        </p:nvSpPr>
        <p:spPr>
          <a:xfrm>
            <a:off x="539750" y="1822450"/>
            <a:ext cx="7816850" cy="374015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Ø"/>
            </a:pPr>
            <a:r>
              <a:rPr lang="en-US" sz="2800" b="1" u="sng" dirty="0">
                <a:solidFill>
                  <a:schemeClr val="tx1"/>
                </a:solidFill>
              </a:rPr>
              <a:t>Above</a:t>
            </a:r>
            <a:r>
              <a:rPr lang="en-US" sz="2800" b="1" dirty="0">
                <a:solidFill>
                  <a:schemeClr val="tx1"/>
                </a:solidFill>
              </a:rPr>
              <a:t> monitoring zone </a:t>
            </a:r>
            <a:endParaRPr lang="en-US" sz="2800" dirty="0">
              <a:solidFill>
                <a:schemeClr val="tx1"/>
              </a:solidFill>
            </a:endParaRPr>
          </a:p>
          <a:p>
            <a:pPr marL="800100" lvl="1" indent="-342900" algn="l">
              <a:buFont typeface="Arial" pitchFamily="34" charset="0"/>
              <a:buChar char="•"/>
            </a:pPr>
            <a:r>
              <a:rPr lang="en-US" sz="2400" dirty="0">
                <a:solidFill>
                  <a:schemeClr val="tx1"/>
                </a:solidFill>
                <a:ea typeface="ＭＳ Ｐゴシック" pitchFamily="34" charset="-128"/>
              </a:rPr>
              <a:t>Provide follow up activities and rescreen in 4-12 months</a:t>
            </a:r>
          </a:p>
          <a:p>
            <a:pPr marL="457200" indent="-457200" algn="l">
              <a:buFont typeface="Wingdings" pitchFamily="2" charset="2"/>
              <a:buChar char="Ø"/>
            </a:pPr>
            <a:r>
              <a:rPr lang="en-US" sz="2800" b="1" u="sng" dirty="0">
                <a:solidFill>
                  <a:schemeClr val="tx1"/>
                </a:solidFill>
              </a:rPr>
              <a:t>Monitoring zone</a:t>
            </a:r>
            <a:endParaRPr lang="en-US" sz="2800" dirty="0">
              <a:solidFill>
                <a:schemeClr val="tx1"/>
              </a:solidFill>
            </a:endParaRPr>
          </a:p>
          <a:p>
            <a:pPr marL="800100" lvl="1" indent="-342900" algn="l">
              <a:buFont typeface="Arial" pitchFamily="34" charset="0"/>
              <a:buChar char="•"/>
            </a:pPr>
            <a:r>
              <a:rPr lang="en-US" sz="2400" dirty="0">
                <a:solidFill>
                  <a:schemeClr val="tx1"/>
                </a:solidFill>
                <a:ea typeface="ＭＳ Ｐゴシック" pitchFamily="34" charset="-128"/>
              </a:rPr>
              <a:t>Score is between 1-2 standard deviations below average</a:t>
            </a:r>
          </a:p>
          <a:p>
            <a:pPr marL="800100" lvl="1" indent="-342900" algn="l">
              <a:buFont typeface="Arial" pitchFamily="34" charset="0"/>
              <a:buChar char="•"/>
            </a:pPr>
            <a:r>
              <a:rPr lang="en-US" sz="2400" dirty="0">
                <a:solidFill>
                  <a:schemeClr val="tx1"/>
                </a:solidFill>
                <a:ea typeface="ＭＳ Ｐゴシック" pitchFamily="34" charset="-128"/>
              </a:rPr>
              <a:t>Provide follow-up activities to practice skills in specific developmental areas</a:t>
            </a:r>
          </a:p>
          <a:p>
            <a:pPr marL="800100" lvl="1" indent="-342900" algn="l">
              <a:buFont typeface="Arial" pitchFamily="34" charset="0"/>
              <a:buChar char="•"/>
            </a:pPr>
            <a:r>
              <a:rPr lang="en-US" sz="2400" dirty="0">
                <a:solidFill>
                  <a:schemeClr val="tx1"/>
                </a:solidFill>
                <a:ea typeface="ＭＳ Ｐゴシック" pitchFamily="34" charset="-128"/>
              </a:rPr>
              <a:t>Rescreen within 2 months in areas of concern</a:t>
            </a:r>
          </a:p>
          <a:p>
            <a:pPr marL="800100" lvl="1" indent="-342900" algn="l">
              <a:buFont typeface="Arial" pitchFamily="34" charset="0"/>
              <a:buChar char="•"/>
            </a:pPr>
            <a:r>
              <a:rPr lang="en-US" sz="2400" dirty="0">
                <a:solidFill>
                  <a:schemeClr val="tx1"/>
                </a:solidFill>
                <a:ea typeface="ＭＳ Ｐゴシック" pitchFamily="34" charset="-128"/>
              </a:rPr>
              <a:t>Make referrals as appropriate </a:t>
            </a:r>
          </a:p>
          <a:p>
            <a:pPr lvl="1" algn="l">
              <a:lnSpc>
                <a:spcPct val="150000"/>
              </a:lnSpc>
              <a:buFont typeface="Wingdings" pitchFamily="2" charset="2"/>
              <a:buNone/>
            </a:pPr>
            <a:endParaRPr lang="en-US" sz="2400" dirty="0">
              <a:solidFill>
                <a:schemeClr val="tx1"/>
              </a:solidFill>
              <a:ea typeface="ＭＳ Ｐゴシック" pitchFamily="34" charset="-128"/>
            </a:endParaRPr>
          </a:p>
        </p:txBody>
      </p:sp>
      <p:sp>
        <p:nvSpPr>
          <p:cNvPr id="6" name="Rectangle 5" descr="Large confetti"/>
          <p:cNvSpPr>
            <a:spLocks noChangeArrowheads="1"/>
          </p:cNvSpPr>
          <p:nvPr/>
        </p:nvSpPr>
        <p:spPr bwMode="auto">
          <a:xfrm>
            <a:off x="850900" y="431800"/>
            <a:ext cx="7150100" cy="1168400"/>
          </a:xfrm>
          <a:prstGeom prst="rect">
            <a:avLst/>
          </a:prstGeom>
          <a:solidFill>
            <a:srgbClr val="ABDB77"/>
          </a:solidFill>
          <a:ln w="9525">
            <a:noFill/>
            <a:miter lim="800000"/>
            <a:headEnd/>
            <a:tailEnd/>
          </a:ln>
        </p:spPr>
        <p:txBody>
          <a:bodyPr anchor="ctr"/>
          <a:lstStyle/>
          <a:p>
            <a:pPr algn="ctr">
              <a:defRPr/>
            </a:pPr>
            <a:r>
              <a:rPr lang="en-US" sz="4000" b="1" dirty="0">
                <a:latin typeface="+mj-lt"/>
              </a:rPr>
              <a:t>ASQ-3 Score Interpretation and Recommendation for Follow-Up</a:t>
            </a:r>
          </a:p>
        </p:txBody>
      </p:sp>
      <p:sp>
        <p:nvSpPr>
          <p:cNvPr id="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1804597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txBox="1">
            <a:spLocks noChangeArrowheads="1"/>
          </p:cNvSpPr>
          <p:nvPr/>
        </p:nvSpPr>
        <p:spPr>
          <a:xfrm>
            <a:off x="850900" y="1699467"/>
            <a:ext cx="7131050" cy="43497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Ø"/>
            </a:pPr>
            <a:r>
              <a:rPr lang="en-US" b="1" u="sng" dirty="0">
                <a:solidFill>
                  <a:schemeClr val="tx1"/>
                </a:solidFill>
              </a:rPr>
              <a:t>Below cutoff in one or more areas</a:t>
            </a:r>
            <a:r>
              <a:rPr lang="en-US" b="1" dirty="0">
                <a:solidFill>
                  <a:schemeClr val="tx1"/>
                </a:solidFill>
              </a:rPr>
              <a:t> </a:t>
            </a:r>
          </a:p>
          <a:p>
            <a:pPr marL="914400" lvl="1" indent="-457200" algn="l">
              <a:buFont typeface="Arial" pitchFamily="34" charset="0"/>
              <a:buChar char="•"/>
            </a:pPr>
            <a:r>
              <a:rPr lang="en-US" dirty="0">
                <a:solidFill>
                  <a:schemeClr val="tx1"/>
                </a:solidFill>
                <a:ea typeface="ＭＳ Ｐゴシック" pitchFamily="34" charset="-128"/>
              </a:rPr>
              <a:t>Score is 2 standard deviations or more below average</a:t>
            </a:r>
          </a:p>
          <a:p>
            <a:pPr marL="914400" lvl="1" indent="-457200" algn="l">
              <a:buFont typeface="Arial" pitchFamily="34" charset="0"/>
              <a:buChar char="•"/>
            </a:pPr>
            <a:r>
              <a:rPr lang="en-US" dirty="0">
                <a:solidFill>
                  <a:schemeClr val="tx1"/>
                </a:solidFill>
                <a:ea typeface="ＭＳ Ｐゴシック" pitchFamily="34" charset="-128"/>
              </a:rPr>
              <a:t>Refer for further assessment</a:t>
            </a:r>
          </a:p>
          <a:p>
            <a:pPr marL="914400" lvl="1" indent="-457200" algn="l">
              <a:buFont typeface="Arial" pitchFamily="34" charset="0"/>
              <a:buChar char="•"/>
            </a:pPr>
            <a:r>
              <a:rPr lang="en-US" dirty="0">
                <a:solidFill>
                  <a:schemeClr val="tx1"/>
                </a:solidFill>
                <a:ea typeface="ＭＳ Ｐゴシック" pitchFamily="34" charset="-128"/>
              </a:rPr>
              <a:t>Rescreen if not eligible for EI or ECSE</a:t>
            </a:r>
          </a:p>
          <a:p>
            <a:pPr marL="457200" indent="-457200" algn="l">
              <a:buFont typeface="Wingdings" pitchFamily="2" charset="2"/>
              <a:buChar char="Ø"/>
            </a:pPr>
            <a:r>
              <a:rPr lang="en-US" b="1" u="sng" dirty="0">
                <a:solidFill>
                  <a:schemeClr val="tx1"/>
                </a:solidFill>
              </a:rPr>
              <a:t>Parent Concern</a:t>
            </a:r>
            <a:endParaRPr lang="en-US" dirty="0">
              <a:solidFill>
                <a:schemeClr val="tx1"/>
              </a:solidFill>
            </a:endParaRPr>
          </a:p>
          <a:p>
            <a:pPr marL="914400" lvl="1" indent="-457200" algn="l">
              <a:buFont typeface="Arial" pitchFamily="34" charset="0"/>
              <a:buChar char="•"/>
            </a:pPr>
            <a:r>
              <a:rPr lang="en-US" dirty="0">
                <a:solidFill>
                  <a:schemeClr val="tx1"/>
                </a:solidFill>
                <a:ea typeface="ＭＳ Ｐゴシック" pitchFamily="34" charset="-128"/>
              </a:rPr>
              <a:t>Respond to all concerns</a:t>
            </a:r>
          </a:p>
          <a:p>
            <a:pPr marL="914400" lvl="1" indent="-457200" algn="l">
              <a:buFont typeface="Arial" pitchFamily="34" charset="0"/>
              <a:buChar char="•"/>
            </a:pPr>
            <a:r>
              <a:rPr lang="en-US" dirty="0">
                <a:solidFill>
                  <a:schemeClr val="tx1"/>
                </a:solidFill>
                <a:ea typeface="ＭＳ Ｐゴシック" pitchFamily="34" charset="-128"/>
              </a:rPr>
              <a:t>Refer if necessary</a:t>
            </a:r>
          </a:p>
        </p:txBody>
      </p:sp>
      <p:sp>
        <p:nvSpPr>
          <p:cNvPr id="6" name="Rectangle 5" descr="Large confetti"/>
          <p:cNvSpPr>
            <a:spLocks noChangeArrowheads="1"/>
          </p:cNvSpPr>
          <p:nvPr/>
        </p:nvSpPr>
        <p:spPr bwMode="auto">
          <a:xfrm>
            <a:off x="720725" y="431800"/>
            <a:ext cx="7391400" cy="1168400"/>
          </a:xfrm>
          <a:prstGeom prst="rect">
            <a:avLst/>
          </a:prstGeom>
          <a:solidFill>
            <a:srgbClr val="ABDB77"/>
          </a:solidFill>
          <a:ln w="9525">
            <a:noFill/>
            <a:miter lim="800000"/>
            <a:headEnd/>
            <a:tailEnd/>
          </a:ln>
        </p:spPr>
        <p:txBody>
          <a:bodyPr anchor="ctr"/>
          <a:lstStyle/>
          <a:p>
            <a:pPr algn="ctr">
              <a:defRPr/>
            </a:pPr>
            <a:r>
              <a:rPr lang="en-US" sz="4000" b="1" dirty="0">
                <a:latin typeface="+mj-lt"/>
              </a:rPr>
              <a:t>ASQ-3 Score Interpretation and Recommendation for Follow-Up</a:t>
            </a:r>
          </a:p>
        </p:txBody>
      </p:sp>
      <p:sp>
        <p:nvSpPr>
          <p:cNvPr id="9"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325140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2400"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pic>
        <p:nvPicPr>
          <p:cNvPr id="5"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descr="Large confetti"/>
          <p:cNvSpPr>
            <a:spLocks noGrp="1" noChangeArrowheads="1"/>
          </p:cNvSpPr>
          <p:nvPr>
            <p:ph type="title"/>
          </p:nvPr>
        </p:nvSpPr>
        <p:spPr>
          <a:xfrm>
            <a:off x="609600" y="381000"/>
            <a:ext cx="7456487" cy="1066800"/>
          </a:xfrm>
          <a:solidFill>
            <a:srgbClr val="ABDB77"/>
          </a:solidFill>
        </p:spPr>
        <p:txBody>
          <a:bodyPr/>
          <a:lstStyle/>
          <a:p>
            <a:pPr eaLnBrk="1" hangingPunct="1">
              <a:defRPr/>
            </a:pPr>
            <a:r>
              <a:rPr lang="en-US" b="1" dirty="0">
                <a:ea typeface="+mj-ea"/>
              </a:rPr>
              <a:t>ASQ-3 Domains</a:t>
            </a:r>
          </a:p>
        </p:txBody>
      </p:sp>
      <p:sp>
        <p:nvSpPr>
          <p:cNvPr id="7" name="Rectangle 3"/>
          <p:cNvSpPr>
            <a:spLocks noGrp="1" noChangeArrowheads="1"/>
          </p:cNvSpPr>
          <p:nvPr>
            <p:ph idx="1"/>
          </p:nvPr>
        </p:nvSpPr>
        <p:spPr>
          <a:xfrm>
            <a:off x="1007269" y="1600200"/>
            <a:ext cx="7664450" cy="4800600"/>
          </a:xfrm>
        </p:spPr>
        <p:txBody>
          <a:bodyPr>
            <a:normAutofit/>
          </a:bodyPr>
          <a:lstStyle/>
          <a:p>
            <a:pPr eaLnBrk="1" hangingPunct="1">
              <a:spcAft>
                <a:spcPct val="25000"/>
              </a:spcAft>
              <a:buFontTx/>
              <a:buNone/>
            </a:pPr>
            <a:r>
              <a:rPr lang="en-US" b="1" dirty="0"/>
              <a:t>ASQ-3</a:t>
            </a:r>
          </a:p>
          <a:p>
            <a:pPr eaLnBrk="1" hangingPunct="1">
              <a:spcAft>
                <a:spcPct val="25000"/>
              </a:spcAft>
            </a:pPr>
            <a:r>
              <a:rPr lang="en-US" sz="2800" dirty="0"/>
              <a:t>Communication</a:t>
            </a:r>
          </a:p>
          <a:p>
            <a:pPr eaLnBrk="1" hangingPunct="1">
              <a:spcAft>
                <a:spcPct val="25000"/>
              </a:spcAft>
            </a:pPr>
            <a:r>
              <a:rPr lang="en-US" sz="2800" dirty="0"/>
              <a:t>Gross motor</a:t>
            </a:r>
          </a:p>
          <a:p>
            <a:pPr eaLnBrk="1" hangingPunct="1">
              <a:spcAft>
                <a:spcPct val="25000"/>
              </a:spcAft>
            </a:pPr>
            <a:r>
              <a:rPr lang="en-US" sz="2800" dirty="0"/>
              <a:t>Fine motor</a:t>
            </a:r>
          </a:p>
          <a:p>
            <a:pPr eaLnBrk="1" hangingPunct="1">
              <a:spcAft>
                <a:spcPct val="25000"/>
              </a:spcAft>
            </a:pPr>
            <a:r>
              <a:rPr lang="en-US" sz="2800" dirty="0"/>
              <a:t>Problem solving</a:t>
            </a:r>
          </a:p>
          <a:p>
            <a:pPr eaLnBrk="1" hangingPunct="1">
              <a:spcAft>
                <a:spcPct val="25000"/>
              </a:spcAft>
            </a:pPr>
            <a:r>
              <a:rPr lang="en-US" sz="2800" dirty="0"/>
              <a:t>Personal-social </a:t>
            </a:r>
          </a:p>
        </p:txBody>
      </p:sp>
      <p:pic>
        <p:nvPicPr>
          <p:cNvPr id="8" name="Picture 5" descr="jonah and jermaine small"/>
          <p:cNvPicPr preferRelativeResize="0">
            <a:picLocks noChangeArrowheads="1"/>
          </p:cNvPicPr>
          <p:nvPr/>
        </p:nvPicPr>
        <p:blipFill>
          <a:blip r:embed="rId4"/>
          <a:srcRect/>
          <a:stretch>
            <a:fillRect/>
          </a:stretch>
        </p:blipFill>
        <p:spPr bwMode="auto">
          <a:xfrm>
            <a:off x="4876800" y="1752600"/>
            <a:ext cx="2438400" cy="38862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68498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799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446088" y="279400"/>
            <a:ext cx="7631112" cy="1143000"/>
          </a:xfrm>
          <a:prstGeom prst="rect">
            <a:avLst/>
          </a:prstGeom>
          <a:solidFill>
            <a:srgbClr val="ABDB77"/>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Communicating Screening Results</a:t>
            </a:r>
          </a:p>
        </p:txBody>
      </p:sp>
      <p:sp>
        <p:nvSpPr>
          <p:cNvPr id="6" name="Rectangle 4"/>
          <p:cNvSpPr txBox="1">
            <a:spLocks noChangeArrowheads="1"/>
          </p:cNvSpPr>
          <p:nvPr/>
        </p:nvSpPr>
        <p:spPr>
          <a:xfrm>
            <a:off x="374650" y="1612900"/>
            <a:ext cx="7772400" cy="4699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800" dirty="0">
                <a:solidFill>
                  <a:schemeClr val="tx1"/>
                </a:solidFill>
              </a:rPr>
              <a:t>Review the purpose of screening</a:t>
            </a:r>
          </a:p>
          <a:p>
            <a:pPr marL="457200" indent="-457200" algn="l">
              <a:buFont typeface="Arial" pitchFamily="34" charset="0"/>
              <a:buChar char="•"/>
            </a:pPr>
            <a:r>
              <a:rPr lang="en-US" sz="2800" dirty="0">
                <a:solidFill>
                  <a:schemeClr val="tx1"/>
                </a:solidFill>
              </a:rPr>
              <a:t>Avoid terms such as </a:t>
            </a:r>
            <a:r>
              <a:rPr lang="en-US" altLang="ja-JP" sz="2800" dirty="0">
                <a:solidFill>
                  <a:schemeClr val="tx1"/>
                </a:solidFill>
              </a:rPr>
              <a:t>"test,” "pass," or "fail" </a:t>
            </a:r>
            <a:br>
              <a:rPr lang="en-US" altLang="ja-JP" sz="2800" dirty="0">
                <a:solidFill>
                  <a:schemeClr val="tx1"/>
                </a:solidFill>
              </a:rPr>
            </a:br>
            <a:r>
              <a:rPr lang="en-US" altLang="ja-JP" sz="2800" i="1" dirty="0">
                <a:solidFill>
                  <a:schemeClr val="tx1"/>
                </a:solidFill>
              </a:rPr>
              <a:t>(use "below/above cutoff," "in monitoring zone")</a:t>
            </a:r>
            <a:endParaRPr lang="en-US" altLang="ja-JP" sz="2800" dirty="0">
              <a:solidFill>
                <a:schemeClr val="tx1"/>
              </a:solidFill>
            </a:endParaRPr>
          </a:p>
          <a:p>
            <a:pPr marL="457200" indent="-457200" algn="l">
              <a:buFont typeface="Arial" pitchFamily="34" charset="0"/>
              <a:buChar char="•"/>
            </a:pPr>
            <a:r>
              <a:rPr lang="en-US" sz="2800" dirty="0">
                <a:solidFill>
                  <a:schemeClr val="tx1"/>
                </a:solidFill>
              </a:rPr>
              <a:t>Review ASQ-3 and explain area scores</a:t>
            </a:r>
          </a:p>
          <a:p>
            <a:pPr marL="457200" indent="-457200" algn="l">
              <a:buFont typeface="Arial" pitchFamily="34" charset="0"/>
              <a:buChar char="•"/>
            </a:pPr>
            <a:r>
              <a:rPr lang="en-US" sz="2800" dirty="0">
                <a:solidFill>
                  <a:schemeClr val="tx1"/>
                </a:solidFill>
              </a:rPr>
              <a:t>Offer ideas for next steps including: </a:t>
            </a:r>
          </a:p>
          <a:p>
            <a:pPr marL="800100" lvl="1" indent="-342900" algn="l">
              <a:buFont typeface="Arial" pitchFamily="34" charset="0"/>
              <a:buChar char="•"/>
            </a:pPr>
            <a:r>
              <a:rPr lang="en-US" sz="2400" dirty="0">
                <a:solidFill>
                  <a:schemeClr val="tx1"/>
                </a:solidFill>
                <a:ea typeface="ＭＳ Ｐゴシック" pitchFamily="34" charset="-128"/>
              </a:rPr>
              <a:t>activities </a:t>
            </a:r>
          </a:p>
          <a:p>
            <a:pPr marL="800100" lvl="1" indent="-342900" algn="l">
              <a:buFont typeface="Arial" pitchFamily="34" charset="0"/>
              <a:buChar char="•"/>
            </a:pPr>
            <a:r>
              <a:rPr lang="en-US" sz="2400" dirty="0">
                <a:solidFill>
                  <a:schemeClr val="tx1"/>
                </a:solidFill>
                <a:ea typeface="ＭＳ Ｐゴシック" pitchFamily="34" charset="-128"/>
              </a:rPr>
              <a:t>resources </a:t>
            </a:r>
          </a:p>
          <a:p>
            <a:pPr marL="800100" lvl="1" indent="-342900" algn="l">
              <a:buFont typeface="Arial" pitchFamily="34" charset="0"/>
              <a:buChar char="•"/>
            </a:pPr>
            <a:r>
              <a:rPr lang="en-US" sz="2400" dirty="0">
                <a:solidFill>
                  <a:schemeClr val="tx1"/>
                </a:solidFill>
                <a:ea typeface="ＭＳ Ｐゴシック" pitchFamily="34" charset="-128"/>
              </a:rPr>
              <a:t>referral for further evaluation</a:t>
            </a:r>
            <a:endParaRPr lang="en-US" dirty="0">
              <a:solidFill>
                <a:schemeClr val="tx1"/>
              </a:solidFill>
              <a:ea typeface="ＭＳ Ｐゴシック" pitchFamily="34" charset="-128"/>
            </a:endParaRPr>
          </a:p>
          <a:p>
            <a:pPr marL="457200" indent="-457200" algn="l">
              <a:buFont typeface="Arial" pitchFamily="34" charset="0"/>
              <a:buChar char="•"/>
            </a:pPr>
            <a:r>
              <a:rPr lang="en-US" sz="2800" dirty="0">
                <a:solidFill>
                  <a:schemeClr val="tx1"/>
                </a:solidFill>
              </a:rPr>
              <a:t>Support family in decision making process</a:t>
            </a:r>
          </a:p>
        </p:txBody>
      </p:sp>
      <p:sp>
        <p:nvSpPr>
          <p:cNvPr id="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2374974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txBox="1">
            <a:spLocks noChangeArrowheads="1"/>
          </p:cNvSpPr>
          <p:nvPr/>
        </p:nvSpPr>
        <p:spPr>
          <a:xfrm>
            <a:off x="691761" y="1600200"/>
            <a:ext cx="7416800" cy="47053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r>
              <a:rPr lang="en-US" sz="2800" b="1" dirty="0">
                <a:solidFill>
                  <a:schemeClr val="tx1"/>
                </a:solidFill>
              </a:rPr>
              <a:t>Prepare for the meeting carefully</a:t>
            </a:r>
            <a:endParaRPr lang="en-US" sz="2800" dirty="0">
              <a:solidFill>
                <a:schemeClr val="tx1"/>
              </a:solidFill>
            </a:endParaRPr>
          </a:p>
          <a:p>
            <a:pPr marL="914400" lvl="1" indent="-457200" algn="l">
              <a:lnSpc>
                <a:spcPct val="90000"/>
              </a:lnSpc>
              <a:buFont typeface="Arial" pitchFamily="34" charset="0"/>
              <a:buChar char="•"/>
            </a:pPr>
            <a:r>
              <a:rPr lang="en-US" dirty="0">
                <a:solidFill>
                  <a:schemeClr val="tx1"/>
                </a:solidFill>
                <a:ea typeface="ＭＳ Ｐゴシック" pitchFamily="34" charset="-128"/>
              </a:rPr>
              <a:t>Make notes about behaviors</a:t>
            </a:r>
          </a:p>
          <a:p>
            <a:pPr marL="914400" lvl="1" indent="-457200" algn="l">
              <a:lnSpc>
                <a:spcPct val="90000"/>
              </a:lnSpc>
              <a:buFont typeface="Arial" pitchFamily="34" charset="0"/>
              <a:buChar char="•"/>
            </a:pPr>
            <a:r>
              <a:rPr lang="en-US" dirty="0">
                <a:solidFill>
                  <a:schemeClr val="tx1"/>
                </a:solidFill>
                <a:ea typeface="ＭＳ Ｐゴシック" pitchFamily="34" charset="-128"/>
              </a:rPr>
              <a:t>Note information you need to gather from family (health history, etc.) </a:t>
            </a:r>
          </a:p>
          <a:p>
            <a:pPr marL="914400" lvl="1" indent="-457200" algn="l">
              <a:lnSpc>
                <a:spcPct val="90000"/>
              </a:lnSpc>
              <a:buFont typeface="Arial" pitchFamily="34" charset="0"/>
              <a:buChar char="•"/>
            </a:pPr>
            <a:r>
              <a:rPr lang="en-US" dirty="0">
                <a:solidFill>
                  <a:schemeClr val="tx1"/>
                </a:solidFill>
                <a:ea typeface="ＭＳ Ｐゴシック" pitchFamily="34" charset="-128"/>
              </a:rPr>
              <a:t>Role-play conversation with a peer</a:t>
            </a:r>
          </a:p>
          <a:p>
            <a:pPr marL="914400" lvl="1" indent="-457200" algn="l">
              <a:lnSpc>
                <a:spcPct val="90000"/>
              </a:lnSpc>
              <a:buFont typeface="Arial" pitchFamily="34" charset="0"/>
              <a:buChar char="•"/>
            </a:pPr>
            <a:r>
              <a:rPr lang="en-US" dirty="0">
                <a:solidFill>
                  <a:schemeClr val="tx1"/>
                </a:solidFill>
                <a:ea typeface="ＭＳ Ｐゴシック" pitchFamily="34" charset="-128"/>
              </a:rPr>
              <a:t>Select a private, comfortable place</a:t>
            </a:r>
          </a:p>
          <a:p>
            <a:pPr marL="914400" lvl="1" indent="-457200" algn="l">
              <a:lnSpc>
                <a:spcPct val="90000"/>
              </a:lnSpc>
              <a:buFont typeface="Arial" pitchFamily="34" charset="0"/>
              <a:buChar char="•"/>
            </a:pPr>
            <a:r>
              <a:rPr lang="en-US" dirty="0">
                <a:solidFill>
                  <a:schemeClr val="tx1"/>
                </a:solidFill>
                <a:ea typeface="ＭＳ Ｐゴシック" pitchFamily="34" charset="-128"/>
              </a:rPr>
              <a:t>Consider cultural or language issues</a:t>
            </a:r>
          </a:p>
          <a:p>
            <a:pPr marL="914400" lvl="1" indent="-457200" algn="l">
              <a:lnSpc>
                <a:spcPct val="90000"/>
              </a:lnSpc>
              <a:buFont typeface="Arial" pitchFamily="34" charset="0"/>
              <a:buChar char="•"/>
            </a:pPr>
            <a:r>
              <a:rPr lang="en-US" dirty="0">
                <a:solidFill>
                  <a:schemeClr val="tx1"/>
                </a:solidFill>
                <a:ea typeface="ＭＳ Ｐゴシック" pitchFamily="34" charset="-128"/>
              </a:rPr>
              <a:t>Know your community resources</a:t>
            </a:r>
          </a:p>
          <a:p>
            <a:pPr marL="914400" lvl="1" indent="-457200" algn="l">
              <a:lnSpc>
                <a:spcPct val="90000"/>
              </a:lnSpc>
              <a:buFont typeface="Arial" pitchFamily="34" charset="0"/>
              <a:buChar char="•"/>
            </a:pPr>
            <a:r>
              <a:rPr lang="en-US" dirty="0">
                <a:solidFill>
                  <a:schemeClr val="tx1"/>
                </a:solidFill>
                <a:ea typeface="ＭＳ Ｐゴシック" pitchFamily="34" charset="-128"/>
              </a:rPr>
              <a:t>Be calm—remember, you are there to help the family take the next steps… </a:t>
            </a:r>
          </a:p>
          <a:p>
            <a:pPr marL="742950" lvl="1" indent="-285750" algn="l">
              <a:lnSpc>
                <a:spcPct val="90000"/>
              </a:lnSpc>
              <a:buFont typeface="Arial" pitchFamily="34" charset="0"/>
              <a:buChar char="•"/>
            </a:pPr>
            <a:endParaRPr lang="en-US" sz="1400" dirty="0">
              <a:solidFill>
                <a:schemeClr val="tx1"/>
              </a:solidFill>
              <a:ea typeface="ＭＳ Ｐゴシック" pitchFamily="34" charset="-128"/>
            </a:endParaRPr>
          </a:p>
          <a:p>
            <a:pPr marL="742950" lvl="1" indent="-285750" algn="l">
              <a:lnSpc>
                <a:spcPct val="90000"/>
              </a:lnSpc>
              <a:buFont typeface="Arial" pitchFamily="34" charset="0"/>
              <a:buChar char="•"/>
            </a:pPr>
            <a:endParaRPr lang="en-US" sz="1400" dirty="0">
              <a:solidFill>
                <a:schemeClr val="tx1"/>
              </a:solidFill>
              <a:ea typeface="ＭＳ Ｐゴシック" pitchFamily="34" charset="-128"/>
            </a:endParaRPr>
          </a:p>
        </p:txBody>
      </p:sp>
      <p:sp>
        <p:nvSpPr>
          <p:cNvPr id="6" name="Rectangle 2" descr="Large confetti"/>
          <p:cNvSpPr txBox="1">
            <a:spLocks noChangeArrowheads="1"/>
          </p:cNvSpPr>
          <p:nvPr/>
        </p:nvSpPr>
        <p:spPr bwMode="auto">
          <a:xfrm>
            <a:off x="503951" y="279400"/>
            <a:ext cx="7689461" cy="1143000"/>
          </a:xfrm>
          <a:prstGeom prst="rect">
            <a:avLst/>
          </a:prstGeom>
          <a:solidFill>
            <a:srgbClr val="ABDB77"/>
          </a:solidFill>
          <a:ln>
            <a:noFill/>
          </a:ln>
        </p:spPr>
        <p:txBody>
          <a:bodyPr anchor="ctr"/>
          <a:lstStyle>
            <a:lvl1pPr algn="ctr" rtl="0" eaLnBrk="0" fontAlgn="base" hangingPunct="0">
              <a:spcBef>
                <a:spcPct val="0"/>
              </a:spcBef>
              <a:spcAft>
                <a:spcPct val="0"/>
              </a:spcAft>
              <a:defRPr sz="4000" b="1"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000" b="1">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000" b="1">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000" b="1">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000" b="1">
                <a:solidFill>
                  <a:schemeClr val="tx1"/>
                </a:solidFill>
                <a:latin typeface="Calibri" pitchFamily="34" charset="0"/>
                <a:ea typeface="ＭＳ Ｐゴシック" pitchFamily="34" charset="-128"/>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a:lstStyle>
          <a:p>
            <a:pPr eaLnBrk="1" hangingPunct="1">
              <a:defRPr/>
            </a:pPr>
            <a:r>
              <a:rPr lang="en-US" dirty="0">
                <a:ea typeface="+mj-ea"/>
              </a:rPr>
              <a:t>Communicating Screening Results</a:t>
            </a:r>
          </a:p>
        </p:txBody>
      </p:sp>
      <p:sp>
        <p:nvSpPr>
          <p:cNvPr id="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31394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685800" y="392112"/>
            <a:ext cx="7162800" cy="979487"/>
          </a:xfrm>
          <a:prstGeom prst="rect">
            <a:avLst/>
          </a:prstGeom>
          <a:solidFill>
            <a:srgbClr val="ABDB77"/>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Screening Assessment</a:t>
            </a:r>
          </a:p>
        </p:txBody>
      </p:sp>
      <p:sp>
        <p:nvSpPr>
          <p:cNvPr id="6" name="Footer Placeholder 3"/>
          <p:cNvSpPr>
            <a:spLocks noGrp="1"/>
          </p:cNvSpPr>
          <p:nvPr>
            <p:ph type="ftr" sz="quarter" idx="11"/>
          </p:nvPr>
        </p:nvSpPr>
        <p:spPr>
          <a:xfrm>
            <a:off x="152400"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pic>
        <p:nvPicPr>
          <p:cNvPr id="11" name="Picture 10"/>
          <p:cNvPicPr>
            <a:picLocks noChangeAspect="1"/>
          </p:cNvPicPr>
          <p:nvPr/>
        </p:nvPicPr>
        <p:blipFill>
          <a:blip r:embed="rId4"/>
          <a:stretch>
            <a:fillRect/>
          </a:stretch>
        </p:blipFill>
        <p:spPr>
          <a:xfrm flipH="1">
            <a:off x="5029200" y="3261718"/>
            <a:ext cx="3026296" cy="2399530"/>
          </a:xfrm>
          <a:prstGeom prst="rect">
            <a:avLst/>
          </a:prstGeom>
        </p:spPr>
      </p:pic>
      <p:sp>
        <p:nvSpPr>
          <p:cNvPr id="12" name="Rectangle 3"/>
          <p:cNvSpPr txBox="1">
            <a:spLocks noChangeArrowheads="1"/>
          </p:cNvSpPr>
          <p:nvPr/>
        </p:nvSpPr>
        <p:spPr>
          <a:xfrm>
            <a:off x="395536" y="1789906"/>
            <a:ext cx="7992888" cy="394335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dirty="0">
                <a:latin typeface="Georgia" pitchFamily="18" charset="0"/>
                <a:ea typeface="ＭＳ Ｐゴシック" charset="0"/>
                <a:cs typeface="ＭＳ Ｐゴシック" charset="0"/>
              </a:rPr>
              <a:t>A </a:t>
            </a:r>
            <a:r>
              <a:rPr lang="en-US" u="sng" dirty="0">
                <a:latin typeface="Georgia" pitchFamily="18" charset="0"/>
                <a:ea typeface="ＭＳ Ｐゴシック" charset="0"/>
                <a:cs typeface="ＭＳ Ｐゴシック" charset="0"/>
              </a:rPr>
              <a:t>brief</a:t>
            </a:r>
            <a:r>
              <a:rPr lang="en-US" dirty="0">
                <a:latin typeface="Georgia" pitchFamily="18" charset="0"/>
                <a:ea typeface="ＭＳ Ｐゴシック" charset="0"/>
                <a:cs typeface="ＭＳ Ｐゴシック" charset="0"/>
              </a:rPr>
              <a:t> assessment procedure designed to identify children who should receive more intensive diagnosis or evaluation from local </a:t>
            </a:r>
            <a:r>
              <a:rPr lang="en-US" b="1" dirty="0">
                <a:latin typeface="Georgia" pitchFamily="18" charset="0"/>
                <a:ea typeface="ＭＳ Ｐゴシック" charset="0"/>
                <a:cs typeface="ＭＳ Ｐゴシック" charset="0"/>
              </a:rPr>
              <a:t>early intervention (EI)</a:t>
            </a:r>
            <a:r>
              <a:rPr lang="en-US" dirty="0">
                <a:latin typeface="Georgia" pitchFamily="18" charset="0"/>
                <a:ea typeface="ＭＳ Ｐゴシック" charset="0"/>
                <a:cs typeface="ＭＳ Ｐゴシック" charset="0"/>
              </a:rPr>
              <a:t>, </a:t>
            </a:r>
            <a:br>
              <a:rPr lang="en-US" dirty="0">
                <a:latin typeface="Georgia" pitchFamily="18" charset="0"/>
                <a:ea typeface="ＭＳ Ｐゴシック" charset="0"/>
                <a:cs typeface="ＭＳ Ｐゴシック" charset="0"/>
              </a:rPr>
            </a:br>
            <a:r>
              <a:rPr lang="en-US" b="1" dirty="0">
                <a:latin typeface="Georgia" pitchFamily="18" charset="0"/>
                <a:ea typeface="ＭＳ Ｐゴシック" charset="0"/>
                <a:cs typeface="ＭＳ Ｐゴシック" charset="0"/>
              </a:rPr>
              <a:t>early childhood special </a:t>
            </a:r>
            <a:br>
              <a:rPr lang="en-US" b="1" dirty="0">
                <a:latin typeface="Georgia" pitchFamily="18" charset="0"/>
                <a:ea typeface="ＭＳ Ｐゴシック" charset="0"/>
                <a:cs typeface="ＭＳ Ｐゴシック" charset="0"/>
              </a:rPr>
            </a:br>
            <a:r>
              <a:rPr lang="en-US" b="1" dirty="0">
                <a:latin typeface="Georgia" pitchFamily="18" charset="0"/>
                <a:ea typeface="ＭＳ Ｐゴシック" charset="0"/>
                <a:cs typeface="ＭＳ Ｐゴシック" charset="0"/>
              </a:rPr>
              <a:t>education (ECSE), </a:t>
            </a:r>
            <a:br>
              <a:rPr lang="en-US" b="1" dirty="0">
                <a:latin typeface="Georgia" pitchFamily="18" charset="0"/>
                <a:ea typeface="ＭＳ Ｐゴシック" charset="0"/>
                <a:cs typeface="ＭＳ Ｐゴシック" charset="0"/>
              </a:rPr>
            </a:br>
            <a:r>
              <a:rPr lang="en-US" b="1" dirty="0">
                <a:latin typeface="Georgia" pitchFamily="18" charset="0"/>
                <a:ea typeface="ＭＳ Ｐゴシック" charset="0"/>
                <a:cs typeface="ＭＳ Ｐゴシック" charset="0"/>
              </a:rPr>
              <a:t>health, mental health </a:t>
            </a:r>
            <a:br>
              <a:rPr lang="en-US" b="1" dirty="0">
                <a:latin typeface="Georgia" pitchFamily="18" charset="0"/>
                <a:ea typeface="ＭＳ Ｐゴシック" charset="0"/>
                <a:cs typeface="ＭＳ Ｐゴシック" charset="0"/>
              </a:rPr>
            </a:br>
            <a:r>
              <a:rPr lang="en-US" b="1" dirty="0">
                <a:latin typeface="Georgia" pitchFamily="18" charset="0"/>
                <a:ea typeface="ＭＳ Ｐゴシック" charset="0"/>
                <a:cs typeface="ＭＳ Ｐゴシック" charset="0"/>
              </a:rPr>
              <a:t>agencies.</a:t>
            </a:r>
            <a:endParaRPr lang="en-US" dirty="0">
              <a:latin typeface="Georgia" pitchFamily="18" charset="0"/>
              <a:ea typeface="ＭＳ Ｐゴシック" charset="0"/>
              <a:cs typeface="ＭＳ Ｐゴシック" charset="0"/>
            </a:endParaRPr>
          </a:p>
        </p:txBody>
      </p:sp>
      <p:sp>
        <p:nvSpPr>
          <p:cNvPr id="13" name="Rectangle 5"/>
          <p:cNvSpPr>
            <a:spLocks noChangeArrowheads="1"/>
          </p:cNvSpPr>
          <p:nvPr/>
        </p:nvSpPr>
        <p:spPr bwMode="auto">
          <a:xfrm>
            <a:off x="683568" y="5373216"/>
            <a:ext cx="7721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Answers the question: </a:t>
            </a:r>
            <a:br>
              <a:rPr kumimoji="0" lang="en-US" sz="2800" b="0" i="0" u="none" strike="noStrike" kern="0" cap="none" spc="0" normalizeH="0" baseline="0" noProof="0" dirty="0">
                <a:ln>
                  <a:noFill/>
                </a:ln>
                <a:solidFill>
                  <a:sysClr val="windowText" lastClr="000000"/>
                </a:solidFill>
                <a:effectLst/>
                <a:uLnTx/>
                <a:uFillTx/>
              </a:rPr>
            </a:br>
            <a:r>
              <a:rPr kumimoji="0" lang="en-US" sz="2800" b="0" i="0" u="none" strike="noStrike" kern="0" cap="none" spc="0" normalizeH="0" baseline="0" noProof="0" dirty="0">
                <a:ln>
                  <a:noFill/>
                </a:ln>
                <a:solidFill>
                  <a:sysClr val="windowText" lastClr="000000"/>
                </a:solidFill>
                <a:effectLst/>
                <a:uLnTx/>
                <a:uFillTx/>
              </a:rPr>
              <a:t>"Does the child need further evaluation?"</a:t>
            </a:r>
          </a:p>
        </p:txBody>
      </p:sp>
    </p:spTree>
    <p:extLst>
      <p:ext uri="{BB962C8B-B14F-4D97-AF65-F5344CB8AC3E}">
        <p14:creationId xmlns:p14="http://schemas.microsoft.com/office/powerpoint/2010/main" val="68073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txBox="1">
            <a:spLocks noChangeArrowheads="1"/>
          </p:cNvSpPr>
          <p:nvPr/>
        </p:nvSpPr>
        <p:spPr>
          <a:xfrm>
            <a:off x="692150" y="266699"/>
            <a:ext cx="7156450" cy="1179513"/>
          </a:xfrm>
          <a:prstGeom prst="rect">
            <a:avLst/>
          </a:prstGeom>
          <a:solidFill>
            <a:srgbClr val="ABDB77"/>
          </a:solidFill>
          <a:ln>
            <a:solidFill>
              <a:schemeClr val="accent1">
                <a:lumMod val="60000"/>
                <a:lumOff val="40000"/>
              </a:schemeClr>
            </a:solidFill>
          </a:ln>
        </p:spPr>
        <p:txBody>
          <a:bodyPr lIns="92075" tIns="46038" rIns="92075" bIns="4603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WHY SCREEN?</a:t>
            </a:r>
          </a:p>
        </p:txBody>
      </p:sp>
      <p:sp>
        <p:nvSpPr>
          <p:cNvPr id="5" name="Rectangle 5"/>
          <p:cNvSpPr>
            <a:spLocks noChangeArrowheads="1"/>
          </p:cNvSpPr>
          <p:nvPr/>
        </p:nvSpPr>
        <p:spPr bwMode="auto">
          <a:xfrm>
            <a:off x="146050" y="1855788"/>
            <a:ext cx="162401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3200">
                <a:latin typeface="Tahoma" pitchFamily="34" charset="0"/>
              </a:rPr>
              <a:t>Clearly</a:t>
            </a:r>
          </a:p>
          <a:p>
            <a:pPr eaLnBrk="0" hangingPunct="0"/>
            <a:r>
              <a:rPr lang="en-US" sz="3200">
                <a:latin typeface="Tahoma" pitchFamily="34" charset="0"/>
              </a:rPr>
              <a:t>Typical</a:t>
            </a:r>
          </a:p>
        </p:txBody>
      </p:sp>
      <p:sp>
        <p:nvSpPr>
          <p:cNvPr id="6" name="Rectangle 6"/>
          <p:cNvSpPr>
            <a:spLocks noChangeArrowheads="1"/>
          </p:cNvSpPr>
          <p:nvPr/>
        </p:nvSpPr>
        <p:spPr bwMode="auto">
          <a:xfrm>
            <a:off x="3117850" y="1446213"/>
            <a:ext cx="33750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3200">
                <a:latin typeface="Tahoma" pitchFamily="34" charset="0"/>
              </a:rPr>
              <a:t>Under Detected</a:t>
            </a:r>
            <a:endParaRPr lang="en-US" sz="3200">
              <a:latin typeface="Calibri" pitchFamily="34" charset="0"/>
            </a:endParaRPr>
          </a:p>
        </p:txBody>
      </p:sp>
      <p:sp>
        <p:nvSpPr>
          <p:cNvPr id="7" name="Rectangle 7"/>
          <p:cNvSpPr>
            <a:spLocks noChangeArrowheads="1"/>
          </p:cNvSpPr>
          <p:nvPr/>
        </p:nvSpPr>
        <p:spPr bwMode="auto">
          <a:xfrm>
            <a:off x="4327525" y="3367088"/>
            <a:ext cx="48895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4800">
                <a:solidFill>
                  <a:srgbClr val="FF6600"/>
                </a:solidFill>
                <a:latin typeface="Calibri" pitchFamily="34" charset="0"/>
              </a:rPr>
              <a:t>?</a:t>
            </a:r>
          </a:p>
        </p:txBody>
      </p:sp>
      <p:sp>
        <p:nvSpPr>
          <p:cNvPr id="8" name="Text Box 8"/>
          <p:cNvSpPr txBox="1">
            <a:spLocks noChangeArrowheads="1"/>
          </p:cNvSpPr>
          <p:nvPr/>
        </p:nvSpPr>
        <p:spPr bwMode="auto">
          <a:xfrm>
            <a:off x="1209676" y="5638800"/>
            <a:ext cx="56959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eaLnBrk="1" hangingPunct="1">
              <a:spcBef>
                <a:spcPct val="50000"/>
              </a:spcBef>
            </a:pPr>
            <a:r>
              <a:rPr lang="en-US" sz="1000">
                <a:ea typeface="ＭＳ Ｐゴシック" pitchFamily="34" charset="-128"/>
              </a:rPr>
              <a:t>Adapted from Macias, M. (2006) D-PIP Training Workshop</a:t>
            </a:r>
          </a:p>
        </p:txBody>
      </p:sp>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575" y="246697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288607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41910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3434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3050" y="33020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9000" y="34798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0150" y="31718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25908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775" y="25622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0225" y="42672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33528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4025" y="258127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5150" y="30861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5150" y="235267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4725" y="34290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1650" y="32004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9975" y="2362200"/>
            <a:ext cx="36195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1850" y="45815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5625" y="37719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2700" y="44291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6900" y="38481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6450" y="2771775"/>
            <a:ext cx="314325"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24384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375" y="3467100"/>
            <a:ext cx="447675"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9950" y="27432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1700" y="41529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8575" y="45434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9025" y="38576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33528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4150" y="3924300"/>
            <a:ext cx="36195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45434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41"/>
          <p:cNvSpPr>
            <a:spLocks noChangeArrowheads="1"/>
          </p:cNvSpPr>
          <p:nvPr/>
        </p:nvSpPr>
        <p:spPr bwMode="auto">
          <a:xfrm>
            <a:off x="6680200" y="1855788"/>
            <a:ext cx="182086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3200">
                <a:latin typeface="Tahoma" pitchFamily="34" charset="0"/>
              </a:rPr>
              <a:t>Clearly</a:t>
            </a:r>
          </a:p>
          <a:p>
            <a:pPr eaLnBrk="0" hangingPunct="0"/>
            <a:r>
              <a:rPr lang="en-US" sz="3200">
                <a:latin typeface="Tahoma" pitchFamily="34" charset="0"/>
              </a:rPr>
              <a:t>Atypical</a:t>
            </a:r>
            <a:endParaRPr lang="en-US" sz="3200">
              <a:latin typeface="Calibri" pitchFamily="34" charset="0"/>
            </a:endParaRPr>
          </a:p>
        </p:txBody>
      </p:sp>
      <p:sp>
        <p:nvSpPr>
          <p:cNvPr id="41" name="Line 42"/>
          <p:cNvSpPr>
            <a:spLocks noChangeShapeType="1"/>
          </p:cNvSpPr>
          <p:nvPr/>
        </p:nvSpPr>
        <p:spPr bwMode="auto">
          <a:xfrm>
            <a:off x="1009650" y="2971800"/>
            <a:ext cx="371475"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2" name="Line 43"/>
          <p:cNvSpPr>
            <a:spLocks noChangeShapeType="1"/>
          </p:cNvSpPr>
          <p:nvPr/>
        </p:nvSpPr>
        <p:spPr bwMode="auto">
          <a:xfrm flipH="1">
            <a:off x="6734175" y="3028950"/>
            <a:ext cx="342900"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 name="Line 44"/>
          <p:cNvSpPr>
            <a:spLocks noChangeShapeType="1"/>
          </p:cNvSpPr>
          <p:nvPr/>
        </p:nvSpPr>
        <p:spPr bwMode="auto">
          <a:xfrm flipH="1">
            <a:off x="4705350" y="1971675"/>
            <a:ext cx="9525" cy="4191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44"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4114800"/>
            <a:ext cx="314325"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419600"/>
            <a:ext cx="314325"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4343400"/>
            <a:ext cx="314325"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2438400"/>
            <a:ext cx="314325"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3429000"/>
            <a:ext cx="314325"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2971800"/>
            <a:ext cx="314325"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Footer Placeholder 3"/>
          <p:cNvSpPr>
            <a:spLocks noGrp="1"/>
          </p:cNvSpPr>
          <p:nvPr>
            <p:ph type="ftr" sz="quarter" idx="11"/>
          </p:nvPr>
        </p:nvSpPr>
        <p:spPr>
          <a:xfrm>
            <a:off x="381000"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86916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txBox="1">
            <a:spLocks noChangeArrowheads="1"/>
          </p:cNvSpPr>
          <p:nvPr/>
        </p:nvSpPr>
        <p:spPr>
          <a:xfrm>
            <a:off x="631825" y="241299"/>
            <a:ext cx="7315199" cy="1204913"/>
          </a:xfrm>
          <a:prstGeom prst="rect">
            <a:avLst/>
          </a:prstGeom>
          <a:solidFill>
            <a:srgbClr val="ABDB77"/>
          </a:solidFill>
          <a:ln>
            <a:solidFill>
              <a:schemeClr val="accent1">
                <a:lumMod val="60000"/>
                <a:lumOff val="40000"/>
              </a:schemeClr>
            </a:solidFill>
          </a:ln>
        </p:spPr>
        <p:txBody>
          <a:bodyPr lIns="92075" tIns="46038" rIns="92075" bIns="4603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WHY SCREEN?</a:t>
            </a:r>
          </a:p>
        </p:txBody>
      </p:sp>
      <p:sp>
        <p:nvSpPr>
          <p:cNvPr id="5" name="Oval 3"/>
          <p:cNvSpPr>
            <a:spLocks noChangeArrowheads="1"/>
          </p:cNvSpPr>
          <p:nvPr/>
        </p:nvSpPr>
        <p:spPr bwMode="auto">
          <a:xfrm>
            <a:off x="1482725" y="2282825"/>
            <a:ext cx="4102100" cy="3063875"/>
          </a:xfrm>
          <a:prstGeom prst="ellipse">
            <a:avLst/>
          </a:prstGeom>
          <a:noFill/>
          <a:ln w="127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008000"/>
              </a:solidFill>
              <a:latin typeface="Calibri" pitchFamily="34" charset="0"/>
            </a:endParaRPr>
          </a:p>
        </p:txBody>
      </p:sp>
      <p:sp>
        <p:nvSpPr>
          <p:cNvPr id="6" name="Oval 4"/>
          <p:cNvSpPr>
            <a:spLocks noChangeArrowheads="1"/>
          </p:cNvSpPr>
          <p:nvPr/>
        </p:nvSpPr>
        <p:spPr bwMode="auto">
          <a:xfrm>
            <a:off x="3987800" y="2406650"/>
            <a:ext cx="2587625" cy="2816225"/>
          </a:xfrm>
          <a:prstGeom prst="ellipse">
            <a:avLst/>
          </a:prstGeom>
          <a:noFill/>
          <a:ln w="127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pitchFamily="34" charset="0"/>
            </a:endParaRPr>
          </a:p>
        </p:txBody>
      </p:sp>
      <p:sp>
        <p:nvSpPr>
          <p:cNvPr id="7" name="Rectangle 5"/>
          <p:cNvSpPr>
            <a:spLocks noChangeArrowheads="1"/>
          </p:cNvSpPr>
          <p:nvPr/>
        </p:nvSpPr>
        <p:spPr bwMode="auto">
          <a:xfrm>
            <a:off x="146050" y="1855788"/>
            <a:ext cx="162401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3200">
                <a:latin typeface="Tahoma" pitchFamily="34" charset="0"/>
              </a:rPr>
              <a:t>Clearly</a:t>
            </a:r>
          </a:p>
          <a:p>
            <a:pPr eaLnBrk="0" hangingPunct="0"/>
            <a:r>
              <a:rPr lang="en-US" sz="3200">
                <a:latin typeface="Tahoma" pitchFamily="34" charset="0"/>
              </a:rPr>
              <a:t>Typical</a:t>
            </a:r>
          </a:p>
        </p:txBody>
      </p:sp>
      <p:sp>
        <p:nvSpPr>
          <p:cNvPr id="8" name="Rectangle 6"/>
          <p:cNvSpPr>
            <a:spLocks noChangeArrowheads="1"/>
          </p:cNvSpPr>
          <p:nvPr/>
        </p:nvSpPr>
        <p:spPr bwMode="auto">
          <a:xfrm>
            <a:off x="3117850" y="1446213"/>
            <a:ext cx="33750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3200">
                <a:latin typeface="Tahoma" pitchFamily="34" charset="0"/>
              </a:rPr>
              <a:t>Under Detected</a:t>
            </a:r>
            <a:endParaRPr lang="en-US" sz="3200">
              <a:latin typeface="Calibri" pitchFamily="34" charset="0"/>
            </a:endParaRPr>
          </a:p>
        </p:txBody>
      </p:sp>
      <p:sp>
        <p:nvSpPr>
          <p:cNvPr id="9" name="Rectangle 7"/>
          <p:cNvSpPr>
            <a:spLocks noChangeArrowheads="1"/>
          </p:cNvSpPr>
          <p:nvPr/>
        </p:nvSpPr>
        <p:spPr bwMode="auto">
          <a:xfrm>
            <a:off x="4258785" y="3276600"/>
            <a:ext cx="541815" cy="1016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6000" b="1" dirty="0">
                <a:solidFill>
                  <a:srgbClr val="FF6600"/>
                </a:solidFill>
                <a:latin typeface="Calibri" pitchFamily="34" charset="0"/>
              </a:rPr>
              <a:t>?</a:t>
            </a:r>
          </a:p>
        </p:txBody>
      </p:sp>
      <p:sp>
        <p:nvSpPr>
          <p:cNvPr id="10" name="Text Box 8"/>
          <p:cNvSpPr txBox="1">
            <a:spLocks noChangeArrowheads="1"/>
          </p:cNvSpPr>
          <p:nvPr/>
        </p:nvSpPr>
        <p:spPr bwMode="auto">
          <a:xfrm>
            <a:off x="2168525" y="5664200"/>
            <a:ext cx="47371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eaLnBrk="1" hangingPunct="1">
              <a:spcBef>
                <a:spcPct val="50000"/>
              </a:spcBef>
            </a:pPr>
            <a:r>
              <a:rPr lang="en-US" sz="1000" dirty="0">
                <a:ea typeface="ＭＳ Ｐゴシック" pitchFamily="34" charset="-128"/>
              </a:rPr>
              <a:t>Adapted from Macias, M. (2006) D-PIP Training Workshop</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575" y="246697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288607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42005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8725" y="38576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4950" y="33782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44805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4450" y="31718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1500" y="26765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775" y="25622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0225" y="42672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5500" y="338137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4025" y="258127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5150" y="30861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5150" y="235267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4725" y="34290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1650" y="32004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9975" y="23241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1850" y="45815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5625" y="37719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2700" y="44291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6900" y="38481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6450" y="2771775"/>
            <a:ext cx="314325"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1925" y="23622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375" y="3467100"/>
            <a:ext cx="447675"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9950" y="27432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1700" y="41529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8575" y="45434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9025" y="38576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3352800"/>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4150" y="3924300"/>
            <a:ext cx="36195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4543425"/>
            <a:ext cx="361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Rectangle 41"/>
          <p:cNvSpPr>
            <a:spLocks noChangeArrowheads="1"/>
          </p:cNvSpPr>
          <p:nvPr/>
        </p:nvSpPr>
        <p:spPr bwMode="auto">
          <a:xfrm>
            <a:off x="6680200" y="1855788"/>
            <a:ext cx="182086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sz="3200">
                <a:latin typeface="Tahoma" pitchFamily="34" charset="0"/>
              </a:rPr>
              <a:t>Clearly</a:t>
            </a:r>
          </a:p>
          <a:p>
            <a:pPr eaLnBrk="0" hangingPunct="0"/>
            <a:r>
              <a:rPr lang="en-US" sz="3200">
                <a:latin typeface="Tahoma" pitchFamily="34" charset="0"/>
              </a:rPr>
              <a:t>Atypical</a:t>
            </a:r>
            <a:endParaRPr lang="en-US" sz="3200">
              <a:latin typeface="Calibri" pitchFamily="34" charset="0"/>
            </a:endParaRPr>
          </a:p>
        </p:txBody>
      </p:sp>
      <p:sp>
        <p:nvSpPr>
          <p:cNvPr id="43" name="Line 42"/>
          <p:cNvSpPr>
            <a:spLocks noChangeShapeType="1"/>
          </p:cNvSpPr>
          <p:nvPr/>
        </p:nvSpPr>
        <p:spPr bwMode="auto">
          <a:xfrm>
            <a:off x="1009650" y="2971800"/>
            <a:ext cx="371475"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 name="Line 43"/>
          <p:cNvSpPr>
            <a:spLocks noChangeShapeType="1"/>
          </p:cNvSpPr>
          <p:nvPr/>
        </p:nvSpPr>
        <p:spPr bwMode="auto">
          <a:xfrm flipH="1">
            <a:off x="6734175" y="3028950"/>
            <a:ext cx="342900"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 name="Line 44"/>
          <p:cNvSpPr>
            <a:spLocks noChangeShapeType="1"/>
          </p:cNvSpPr>
          <p:nvPr/>
        </p:nvSpPr>
        <p:spPr bwMode="auto">
          <a:xfrm flipH="1">
            <a:off x="4705350" y="1971675"/>
            <a:ext cx="9525" cy="4191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85330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571500" y="890587"/>
            <a:ext cx="77724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a:t>Screening</a:t>
            </a:r>
            <a:endParaRPr lang="en-US" sz="3600"/>
          </a:p>
        </p:txBody>
      </p:sp>
      <p:graphicFrame>
        <p:nvGraphicFramePr>
          <p:cNvPr id="6" name="Object 3"/>
          <p:cNvGraphicFramePr>
            <a:graphicFrameLocks noChangeAspect="1"/>
          </p:cNvGraphicFramePr>
          <p:nvPr>
            <p:extLst>
              <p:ext uri="{D42A27DB-BD31-4B8C-83A1-F6EECF244321}">
                <p14:modId xmlns:p14="http://schemas.microsoft.com/office/powerpoint/2010/main" val="577840823"/>
              </p:ext>
            </p:extLst>
          </p:nvPr>
        </p:nvGraphicFramePr>
        <p:xfrm>
          <a:off x="4010025" y="242887"/>
          <a:ext cx="703263" cy="809625"/>
        </p:xfrm>
        <a:graphic>
          <a:graphicData uri="http://schemas.openxmlformats.org/presentationml/2006/ole">
            <mc:AlternateContent xmlns:mc="http://schemas.openxmlformats.org/markup-compatibility/2006">
              <mc:Choice xmlns:v="urn:schemas-microsoft-com:vml" Requires="v">
                <p:oleObj spid="_x0000_s14097" name="Clip" r:id="rId5" imgW="704088" imgH="1266444" progId="">
                  <p:embed/>
                </p:oleObj>
              </mc:Choice>
              <mc:Fallback>
                <p:oleObj name="Clip" r:id="rId5" imgW="704088" imgH="1266444" progId="">
                  <p:embed/>
                  <p:pic>
                    <p:nvPicPr>
                      <p:cNvPr id="0"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025" y="242887"/>
                        <a:ext cx="703263" cy="809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3080353430"/>
              </p:ext>
            </p:extLst>
          </p:nvPr>
        </p:nvGraphicFramePr>
        <p:xfrm>
          <a:off x="6580188" y="214312"/>
          <a:ext cx="873125" cy="1057275"/>
        </p:xfrm>
        <a:graphic>
          <a:graphicData uri="http://schemas.openxmlformats.org/presentationml/2006/ole">
            <mc:AlternateContent xmlns:mc="http://schemas.openxmlformats.org/markup-compatibility/2006">
              <mc:Choice xmlns:v="urn:schemas-microsoft-com:vml" Requires="v">
                <p:oleObj spid="_x0000_s14098" name="Clip" r:id="rId7" imgW="874166" imgH="1321308" progId="">
                  <p:embed/>
                </p:oleObj>
              </mc:Choice>
              <mc:Fallback>
                <p:oleObj name="Clip" r:id="rId7" imgW="874166" imgH="1321308" progId="">
                  <p:embed/>
                  <p:pic>
                    <p:nvPicPr>
                      <p:cNvPr id="0" name="Picture 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0188" y="214312"/>
                        <a:ext cx="873125" cy="1057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856681438"/>
              </p:ext>
            </p:extLst>
          </p:nvPr>
        </p:nvGraphicFramePr>
        <p:xfrm>
          <a:off x="2762250" y="261937"/>
          <a:ext cx="703263" cy="904875"/>
        </p:xfrm>
        <a:graphic>
          <a:graphicData uri="http://schemas.openxmlformats.org/presentationml/2006/ole">
            <mc:AlternateContent xmlns:mc="http://schemas.openxmlformats.org/markup-compatibility/2006">
              <mc:Choice xmlns:v="urn:schemas-microsoft-com:vml" Requires="v">
                <p:oleObj spid="_x0000_s14099" name="Clip" r:id="rId9" imgW="704088" imgH="1266444" progId="">
                  <p:embed/>
                </p:oleObj>
              </mc:Choice>
              <mc:Fallback>
                <p:oleObj name="Clip" r:id="rId9" imgW="704088" imgH="1266444" progId="">
                  <p:embed/>
                  <p:pic>
                    <p:nvPicPr>
                      <p:cNvPr id="0" name="Picture 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2250" y="261937"/>
                        <a:ext cx="703263" cy="904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036092903"/>
              </p:ext>
            </p:extLst>
          </p:nvPr>
        </p:nvGraphicFramePr>
        <p:xfrm>
          <a:off x="5291138" y="261937"/>
          <a:ext cx="852487" cy="942975"/>
        </p:xfrm>
        <a:graphic>
          <a:graphicData uri="http://schemas.openxmlformats.org/presentationml/2006/ole">
            <mc:AlternateContent xmlns:mc="http://schemas.openxmlformats.org/markup-compatibility/2006">
              <mc:Choice xmlns:v="urn:schemas-microsoft-com:vml" Requires="v">
                <p:oleObj spid="_x0000_s14100" name="Clip" r:id="rId11" imgW="854050" imgH="1399946" progId="">
                  <p:embed/>
                </p:oleObj>
              </mc:Choice>
              <mc:Fallback>
                <p:oleObj name="Clip" r:id="rId11" imgW="854050" imgH="1399946" progId="">
                  <p:embed/>
                  <p:pic>
                    <p:nvPicPr>
                      <p:cNvPr id="0"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1138" y="261937"/>
                        <a:ext cx="852487" cy="942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1266357972"/>
              </p:ext>
            </p:extLst>
          </p:nvPr>
        </p:nvGraphicFramePr>
        <p:xfrm>
          <a:off x="993775" y="2697162"/>
          <a:ext cx="608013" cy="847725"/>
        </p:xfrm>
        <a:graphic>
          <a:graphicData uri="http://schemas.openxmlformats.org/presentationml/2006/ole">
            <mc:AlternateContent xmlns:mc="http://schemas.openxmlformats.org/markup-compatibility/2006">
              <mc:Choice xmlns:v="urn:schemas-microsoft-com:vml" Requires="v">
                <p:oleObj spid="_x0000_s14101" name="Clip" r:id="rId13" imgW="704088" imgH="1266444" progId="">
                  <p:embed/>
                </p:oleObj>
              </mc:Choice>
              <mc:Fallback>
                <p:oleObj name="Clip" r:id="rId13" imgW="704088" imgH="1266444" progId="">
                  <p:embed/>
                  <p:pic>
                    <p:nvPicPr>
                      <p:cNvPr id="0" name="Picture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775" y="2697162"/>
                        <a:ext cx="608013" cy="847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Text Box 10"/>
          <p:cNvSpPr txBox="1">
            <a:spLocks noChangeArrowheads="1"/>
          </p:cNvSpPr>
          <p:nvPr/>
        </p:nvSpPr>
        <p:spPr bwMode="auto">
          <a:xfrm>
            <a:off x="5799138" y="2006600"/>
            <a:ext cx="2944812"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a:lnSpc>
                <a:spcPct val="40000"/>
              </a:lnSpc>
              <a:spcBef>
                <a:spcPct val="50000"/>
              </a:spcBef>
            </a:pPr>
            <a:r>
              <a:rPr lang="en-US" sz="2400" i="1">
                <a:latin typeface="Calibri" pitchFamily="34" charset="0"/>
              </a:rPr>
              <a:t>Not near cutoff</a:t>
            </a:r>
          </a:p>
          <a:p>
            <a:pPr algn="ctr">
              <a:lnSpc>
                <a:spcPct val="40000"/>
              </a:lnSpc>
              <a:spcBef>
                <a:spcPct val="50000"/>
              </a:spcBef>
            </a:pPr>
            <a:r>
              <a:rPr lang="en-US" sz="2400" i="1">
                <a:latin typeface="Calibri" pitchFamily="34" charset="0"/>
              </a:rPr>
              <a:t>(no risk)</a:t>
            </a:r>
            <a:endParaRPr lang="en-US" sz="2400" b="0" i="1">
              <a:latin typeface="Calibri" pitchFamily="34" charset="0"/>
            </a:endParaRPr>
          </a:p>
        </p:txBody>
      </p:sp>
      <p:sp>
        <p:nvSpPr>
          <p:cNvPr id="13" name="Text Box 12"/>
          <p:cNvSpPr txBox="1">
            <a:spLocks noChangeArrowheads="1"/>
          </p:cNvSpPr>
          <p:nvPr/>
        </p:nvSpPr>
        <p:spPr bwMode="auto">
          <a:xfrm>
            <a:off x="203200" y="2130425"/>
            <a:ext cx="2173288"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a:lnSpc>
                <a:spcPct val="40000"/>
              </a:lnSpc>
              <a:spcBef>
                <a:spcPct val="50000"/>
              </a:spcBef>
            </a:pPr>
            <a:r>
              <a:rPr lang="en-US" sz="2400" i="1">
                <a:latin typeface="Calibri" pitchFamily="34" charset="0"/>
              </a:rPr>
              <a:t>Beyond cutoff</a:t>
            </a:r>
          </a:p>
          <a:p>
            <a:pPr algn="ctr">
              <a:lnSpc>
                <a:spcPct val="40000"/>
              </a:lnSpc>
              <a:spcBef>
                <a:spcPct val="50000"/>
              </a:spcBef>
            </a:pPr>
            <a:r>
              <a:rPr lang="en-US" sz="2400" i="1">
                <a:latin typeface="Calibri" pitchFamily="34" charset="0"/>
              </a:rPr>
              <a:t>(high risk)</a:t>
            </a:r>
          </a:p>
        </p:txBody>
      </p:sp>
      <p:sp>
        <p:nvSpPr>
          <p:cNvPr id="14" name="Text Box 13"/>
          <p:cNvSpPr txBox="1">
            <a:spLocks noChangeArrowheads="1"/>
          </p:cNvSpPr>
          <p:nvPr/>
        </p:nvSpPr>
        <p:spPr bwMode="auto">
          <a:xfrm>
            <a:off x="76200" y="5710237"/>
            <a:ext cx="1582738" cy="400050"/>
          </a:xfrm>
          <a:prstGeom prst="rect">
            <a:avLst/>
          </a:prstGeom>
          <a:noFill/>
          <a:ln w="76200" cmpd="tri">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a:spcBef>
                <a:spcPct val="50000"/>
              </a:spcBef>
            </a:pPr>
            <a:r>
              <a:rPr lang="en-US" sz="2000" i="1" dirty="0">
                <a:latin typeface="Calibri" pitchFamily="34" charset="0"/>
              </a:rPr>
              <a:t>Eligible</a:t>
            </a:r>
            <a:endParaRPr lang="en-US" sz="2400" b="0" dirty="0">
              <a:latin typeface="Calibri"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001581286"/>
              </p:ext>
            </p:extLst>
          </p:nvPr>
        </p:nvGraphicFramePr>
        <p:xfrm>
          <a:off x="1277938" y="280987"/>
          <a:ext cx="852487" cy="942975"/>
        </p:xfrm>
        <a:graphic>
          <a:graphicData uri="http://schemas.openxmlformats.org/presentationml/2006/ole">
            <mc:AlternateContent xmlns:mc="http://schemas.openxmlformats.org/markup-compatibility/2006">
              <mc:Choice xmlns:v="urn:schemas-microsoft-com:vml" Requires="v">
                <p:oleObj spid="_x0000_s14102" name="Clip" r:id="rId14" imgW="854050" imgH="1399946" progId="">
                  <p:embed/>
                </p:oleObj>
              </mc:Choice>
              <mc:Fallback>
                <p:oleObj name="Clip" r:id="rId14" imgW="854050" imgH="1399946" progId="">
                  <p:embed/>
                  <p:pic>
                    <p:nvPicPr>
                      <p:cNvPr id="0" name="Picture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7938" y="280987"/>
                        <a:ext cx="852487" cy="942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6" name="Group 33"/>
          <p:cNvGrpSpPr>
            <a:grpSpLocks/>
          </p:cNvGrpSpPr>
          <p:nvPr/>
        </p:nvGrpSpPr>
        <p:grpSpPr bwMode="auto">
          <a:xfrm>
            <a:off x="3449638" y="2703512"/>
            <a:ext cx="1571625" cy="923925"/>
            <a:chOff x="2425" y="1712"/>
            <a:chExt cx="990" cy="582"/>
          </a:xfrm>
        </p:grpSpPr>
        <p:graphicFrame>
          <p:nvGraphicFramePr>
            <p:cNvPr id="17" name="Object 11"/>
            <p:cNvGraphicFramePr>
              <a:graphicFrameLocks noChangeAspect="1"/>
            </p:cNvGraphicFramePr>
            <p:nvPr/>
          </p:nvGraphicFramePr>
          <p:xfrm>
            <a:off x="2425" y="1764"/>
            <a:ext cx="452" cy="510"/>
          </p:xfrm>
          <a:graphic>
            <a:graphicData uri="http://schemas.openxmlformats.org/presentationml/2006/ole">
              <mc:AlternateContent xmlns:mc="http://schemas.openxmlformats.org/markup-compatibility/2006">
                <mc:Choice xmlns:v="urn:schemas-microsoft-com:vml" Requires="v">
                  <p:oleObj spid="_x0000_s14103" name="Clip" r:id="rId15" imgW="854050" imgH="1399946" progId="">
                    <p:embed/>
                  </p:oleObj>
                </mc:Choice>
                <mc:Fallback>
                  <p:oleObj name="Clip" r:id="rId15" imgW="854050" imgH="1399946" progId="">
                    <p:embed/>
                    <p:pic>
                      <p:nvPicPr>
                        <p:cNvPr id="0" name="Picture 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5" y="1764"/>
                          <a:ext cx="452" cy="51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 name="Object 15"/>
            <p:cNvGraphicFramePr>
              <a:graphicFrameLocks noChangeAspect="1"/>
            </p:cNvGraphicFramePr>
            <p:nvPr/>
          </p:nvGraphicFramePr>
          <p:xfrm>
            <a:off x="2926" y="1712"/>
            <a:ext cx="489" cy="582"/>
          </p:xfrm>
          <a:graphic>
            <a:graphicData uri="http://schemas.openxmlformats.org/presentationml/2006/ole">
              <mc:AlternateContent xmlns:mc="http://schemas.openxmlformats.org/markup-compatibility/2006">
                <mc:Choice xmlns:v="urn:schemas-microsoft-com:vml" Requires="v">
                  <p:oleObj spid="_x0000_s14104" name="Clip" r:id="rId16" imgW="874166" imgH="1321308" progId="">
                    <p:embed/>
                  </p:oleObj>
                </mc:Choice>
                <mc:Fallback>
                  <p:oleObj name="Clip" r:id="rId16" imgW="874166" imgH="1321308" progId="">
                    <p:embed/>
                    <p:pic>
                      <p:nvPicPr>
                        <p:cNvPr id="0" name="Picture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6" y="1712"/>
                          <a:ext cx="489" cy="58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9" name="Group 34"/>
          <p:cNvGrpSpPr>
            <a:grpSpLocks/>
          </p:cNvGrpSpPr>
          <p:nvPr/>
        </p:nvGrpSpPr>
        <p:grpSpPr bwMode="auto">
          <a:xfrm>
            <a:off x="6134100" y="2679700"/>
            <a:ext cx="2189163" cy="954087"/>
            <a:chOff x="4116" y="1681"/>
            <a:chExt cx="1379" cy="601"/>
          </a:xfrm>
        </p:grpSpPr>
        <p:graphicFrame>
          <p:nvGraphicFramePr>
            <p:cNvPr id="20" name="Object 7"/>
            <p:cNvGraphicFramePr>
              <a:graphicFrameLocks noChangeAspect="1"/>
            </p:cNvGraphicFramePr>
            <p:nvPr/>
          </p:nvGraphicFramePr>
          <p:xfrm>
            <a:off x="5160" y="1718"/>
            <a:ext cx="335" cy="538"/>
          </p:xfrm>
          <a:graphic>
            <a:graphicData uri="http://schemas.openxmlformats.org/presentationml/2006/ole">
              <mc:AlternateContent xmlns:mc="http://schemas.openxmlformats.org/markup-compatibility/2006">
                <mc:Choice xmlns:v="urn:schemas-microsoft-com:vml" Requires="v">
                  <p:oleObj spid="_x0000_s14105" name="Clip" r:id="rId17" imgW="704088" imgH="1266444" progId="">
                    <p:embed/>
                  </p:oleObj>
                </mc:Choice>
                <mc:Fallback>
                  <p:oleObj name="Clip" r:id="rId17" imgW="704088" imgH="1266444" progId="">
                    <p:embed/>
                    <p:pic>
                      <p:nvPicPr>
                        <p:cNvPr id="0" name="Picture 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0" y="1718"/>
                          <a:ext cx="335" cy="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 name="Object 8"/>
            <p:cNvGraphicFramePr>
              <a:graphicFrameLocks noChangeAspect="1"/>
            </p:cNvGraphicFramePr>
            <p:nvPr/>
          </p:nvGraphicFramePr>
          <p:xfrm>
            <a:off x="4116" y="1681"/>
            <a:ext cx="430" cy="575"/>
          </p:xfrm>
          <a:graphic>
            <a:graphicData uri="http://schemas.openxmlformats.org/presentationml/2006/ole">
              <mc:AlternateContent xmlns:mc="http://schemas.openxmlformats.org/markup-compatibility/2006">
                <mc:Choice xmlns:v="urn:schemas-microsoft-com:vml" Requires="v">
                  <p:oleObj spid="_x0000_s14106" name="Clip" r:id="rId18" imgW="874166" imgH="1321308" progId="">
                    <p:embed/>
                  </p:oleObj>
                </mc:Choice>
                <mc:Fallback>
                  <p:oleObj name="Clip" r:id="rId18" imgW="874166" imgH="1321308" progId="">
                    <p:embed/>
                    <p:pic>
                      <p:nvPicPr>
                        <p:cNvPr id="0" name="Picture 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6" y="1681"/>
                          <a:ext cx="430" cy="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 name="Object 16"/>
            <p:cNvGraphicFramePr>
              <a:graphicFrameLocks noChangeAspect="1"/>
            </p:cNvGraphicFramePr>
            <p:nvPr/>
          </p:nvGraphicFramePr>
          <p:xfrm>
            <a:off x="4656" y="1715"/>
            <a:ext cx="441" cy="567"/>
          </p:xfrm>
          <a:graphic>
            <a:graphicData uri="http://schemas.openxmlformats.org/presentationml/2006/ole">
              <mc:AlternateContent xmlns:mc="http://schemas.openxmlformats.org/markup-compatibility/2006">
                <mc:Choice xmlns:v="urn:schemas-microsoft-com:vml" Requires="v">
                  <p:oleObj spid="_x0000_s14107" name="Clip" r:id="rId19" imgW="854050" imgH="1399946" progId="">
                    <p:embed/>
                  </p:oleObj>
                </mc:Choice>
                <mc:Fallback>
                  <p:oleObj name="Clip" r:id="rId19" imgW="854050" imgH="1399946" progId="">
                    <p:embed/>
                    <p:pic>
                      <p:nvPicPr>
                        <p:cNvPr id="0" name="Picture 8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6" y="1715"/>
                          <a:ext cx="441" cy="56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3" name="Rectangle 17"/>
          <p:cNvSpPr>
            <a:spLocks noChangeArrowheads="1"/>
          </p:cNvSpPr>
          <p:nvPr/>
        </p:nvSpPr>
        <p:spPr bwMode="auto">
          <a:xfrm>
            <a:off x="3124200" y="2138362"/>
            <a:ext cx="262731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40000"/>
              </a:lnSpc>
              <a:spcBef>
                <a:spcPct val="50000"/>
              </a:spcBef>
            </a:pPr>
            <a:r>
              <a:rPr lang="en-US" sz="2400" i="1">
                <a:latin typeface="Calibri" pitchFamily="34" charset="0"/>
              </a:rPr>
              <a:t>Near cutoff</a:t>
            </a:r>
          </a:p>
          <a:p>
            <a:pPr algn="ctr" eaLnBrk="0" hangingPunct="0">
              <a:lnSpc>
                <a:spcPct val="40000"/>
              </a:lnSpc>
              <a:spcBef>
                <a:spcPct val="50000"/>
              </a:spcBef>
            </a:pPr>
            <a:r>
              <a:rPr lang="en-US" sz="2400" i="1">
                <a:latin typeface="Calibri" pitchFamily="34" charset="0"/>
              </a:rPr>
              <a:t>(risk)</a:t>
            </a:r>
          </a:p>
        </p:txBody>
      </p:sp>
      <p:sp>
        <p:nvSpPr>
          <p:cNvPr id="24" name="Text Box 18"/>
          <p:cNvSpPr txBox="1">
            <a:spLocks noChangeArrowheads="1"/>
          </p:cNvSpPr>
          <p:nvPr/>
        </p:nvSpPr>
        <p:spPr bwMode="auto">
          <a:xfrm>
            <a:off x="76200" y="4086225"/>
            <a:ext cx="2573338"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a:r>
              <a:rPr lang="en-US" sz="3200" u="sng">
                <a:latin typeface="Calibri" pitchFamily="34" charset="0"/>
              </a:rPr>
              <a:t>Professional</a:t>
            </a:r>
          </a:p>
          <a:p>
            <a:pPr algn="ctr"/>
            <a:r>
              <a:rPr lang="en-US" sz="3200" u="sng">
                <a:latin typeface="Calibri" pitchFamily="34" charset="0"/>
              </a:rPr>
              <a:t>Assessment</a:t>
            </a:r>
            <a:endParaRPr lang="en-US" sz="2400" b="0">
              <a:latin typeface="Calibri" pitchFamily="34" charset="0"/>
            </a:endParaRPr>
          </a:p>
        </p:txBody>
      </p:sp>
      <p:sp>
        <p:nvSpPr>
          <p:cNvPr id="25" name="Text Box 19"/>
          <p:cNvSpPr txBox="1">
            <a:spLocks noChangeArrowheads="1"/>
          </p:cNvSpPr>
          <p:nvPr/>
        </p:nvSpPr>
        <p:spPr bwMode="auto">
          <a:xfrm>
            <a:off x="2038350" y="5697537"/>
            <a:ext cx="1792288" cy="400050"/>
          </a:xfrm>
          <a:prstGeom prst="rect">
            <a:avLst/>
          </a:prstGeom>
          <a:noFill/>
          <a:ln w="76200" cmpd="tri">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a:spcBef>
                <a:spcPct val="50000"/>
              </a:spcBef>
            </a:pPr>
            <a:r>
              <a:rPr lang="en-US" sz="2000" i="1">
                <a:latin typeface="Calibri" pitchFamily="34" charset="0"/>
              </a:rPr>
              <a:t>Not Eligible</a:t>
            </a:r>
            <a:endParaRPr lang="en-US" sz="2400" b="0">
              <a:latin typeface="Calibri" pitchFamily="34" charset="0"/>
            </a:endParaRPr>
          </a:p>
        </p:txBody>
      </p:sp>
      <p:sp>
        <p:nvSpPr>
          <p:cNvPr id="26" name="Text Box 20"/>
          <p:cNvSpPr txBox="1">
            <a:spLocks noChangeArrowheads="1"/>
          </p:cNvSpPr>
          <p:nvPr/>
        </p:nvSpPr>
        <p:spPr bwMode="auto">
          <a:xfrm>
            <a:off x="5281613" y="4310062"/>
            <a:ext cx="3271837"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cmpd="tri">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a:spcBef>
                <a:spcPct val="50000"/>
              </a:spcBef>
            </a:pPr>
            <a:r>
              <a:rPr lang="en-US" sz="2400">
                <a:latin typeface="Calibri" pitchFamily="34" charset="0"/>
              </a:rPr>
              <a:t>Continue to </a:t>
            </a:r>
            <a:r>
              <a:rPr lang="en-US" sz="2400" u="sng">
                <a:latin typeface="Calibri" pitchFamily="34" charset="0"/>
              </a:rPr>
              <a:t>Monitor</a:t>
            </a:r>
            <a:r>
              <a:rPr lang="en-US" sz="2400">
                <a:latin typeface="Calibri" pitchFamily="34" charset="0"/>
              </a:rPr>
              <a:t>  (Re-Screen) &amp; use </a:t>
            </a:r>
            <a:r>
              <a:rPr lang="en-US" sz="2400" u="sng">
                <a:latin typeface="Calibri" pitchFamily="34" charset="0"/>
              </a:rPr>
              <a:t>Curriculum-Based Assessment</a:t>
            </a:r>
            <a:r>
              <a:rPr lang="en-US" sz="2400">
                <a:latin typeface="Calibri" pitchFamily="34" charset="0"/>
              </a:rPr>
              <a:t> to develop learning plans</a:t>
            </a:r>
            <a:endParaRPr lang="en-US" sz="2400" b="0">
              <a:latin typeface="Calibri" pitchFamily="34" charset="0"/>
            </a:endParaRPr>
          </a:p>
        </p:txBody>
      </p:sp>
      <p:sp>
        <p:nvSpPr>
          <p:cNvPr id="27" name="Line 21"/>
          <p:cNvSpPr>
            <a:spLocks noChangeShapeType="1"/>
          </p:cNvSpPr>
          <p:nvPr/>
        </p:nvSpPr>
        <p:spPr bwMode="auto">
          <a:xfrm flipH="1">
            <a:off x="2876550" y="3681412"/>
            <a:ext cx="1257300" cy="8763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22"/>
          <p:cNvSpPr>
            <a:spLocks noChangeShapeType="1"/>
          </p:cNvSpPr>
          <p:nvPr/>
        </p:nvSpPr>
        <p:spPr bwMode="auto">
          <a:xfrm>
            <a:off x="4419600" y="3662362"/>
            <a:ext cx="1162050" cy="8191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23"/>
          <p:cNvSpPr>
            <a:spLocks noChangeShapeType="1"/>
          </p:cNvSpPr>
          <p:nvPr/>
        </p:nvSpPr>
        <p:spPr bwMode="auto">
          <a:xfrm>
            <a:off x="1790700" y="3643312"/>
            <a:ext cx="0" cy="5524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24"/>
          <p:cNvSpPr>
            <a:spLocks noChangeShapeType="1"/>
          </p:cNvSpPr>
          <p:nvPr/>
        </p:nvSpPr>
        <p:spPr bwMode="auto">
          <a:xfrm rot="19719307">
            <a:off x="2400300" y="5199062"/>
            <a:ext cx="1588"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25"/>
          <p:cNvSpPr>
            <a:spLocks noChangeShapeType="1"/>
          </p:cNvSpPr>
          <p:nvPr/>
        </p:nvSpPr>
        <p:spPr bwMode="auto">
          <a:xfrm rot="2314835">
            <a:off x="1295400" y="5205412"/>
            <a:ext cx="1588"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26"/>
          <p:cNvSpPr>
            <a:spLocks noChangeShapeType="1"/>
          </p:cNvSpPr>
          <p:nvPr/>
        </p:nvSpPr>
        <p:spPr bwMode="auto">
          <a:xfrm flipV="1">
            <a:off x="3956050" y="4900612"/>
            <a:ext cx="1581150" cy="9334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Line 27"/>
          <p:cNvSpPr>
            <a:spLocks noChangeShapeType="1"/>
          </p:cNvSpPr>
          <p:nvPr/>
        </p:nvSpPr>
        <p:spPr bwMode="auto">
          <a:xfrm>
            <a:off x="7327900" y="3681412"/>
            <a:ext cx="0" cy="5524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Line 28"/>
          <p:cNvSpPr>
            <a:spLocks noChangeShapeType="1"/>
          </p:cNvSpPr>
          <p:nvPr/>
        </p:nvSpPr>
        <p:spPr bwMode="auto">
          <a:xfrm>
            <a:off x="4419600" y="1528762"/>
            <a:ext cx="0" cy="55245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Line 30"/>
          <p:cNvSpPr>
            <a:spLocks noChangeShapeType="1"/>
          </p:cNvSpPr>
          <p:nvPr/>
        </p:nvSpPr>
        <p:spPr bwMode="auto">
          <a:xfrm rot="18544828">
            <a:off x="5860256" y="1005681"/>
            <a:ext cx="657225" cy="13858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6" name="Line 21"/>
          <p:cNvSpPr>
            <a:spLocks noChangeShapeType="1"/>
          </p:cNvSpPr>
          <p:nvPr/>
        </p:nvSpPr>
        <p:spPr bwMode="auto">
          <a:xfrm flipH="1">
            <a:off x="1987550" y="1497012"/>
            <a:ext cx="1536700" cy="5207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Footer Placeholder 3"/>
          <p:cNvSpPr>
            <a:spLocks noGrp="1"/>
          </p:cNvSpPr>
          <p:nvPr>
            <p:ph type="ftr" sz="quarter" idx="11"/>
          </p:nvPr>
        </p:nvSpPr>
        <p:spPr>
          <a:xfrm>
            <a:off x="288924" y="624840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106093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txBox="1">
            <a:spLocks noChangeArrowheads="1"/>
          </p:cNvSpPr>
          <p:nvPr/>
        </p:nvSpPr>
        <p:spPr>
          <a:xfrm>
            <a:off x="573088" y="284163"/>
            <a:ext cx="7427912" cy="1143000"/>
          </a:xfrm>
          <a:prstGeom prst="rect">
            <a:avLst/>
          </a:prstGeom>
          <a:solidFill>
            <a:srgbClr val="ABDB77"/>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kumimoji="1" lang="en-US" sz="3600" b="1"/>
              <a:t>Detection Rates of </a:t>
            </a:r>
            <a:br>
              <a:rPr kumimoji="1" lang="en-US" sz="3600" b="1"/>
            </a:br>
            <a:r>
              <a:rPr kumimoji="1" lang="en-US" sz="3600" b="1"/>
              <a:t>Children with Existing Delays</a:t>
            </a:r>
          </a:p>
        </p:txBody>
      </p:sp>
      <p:graphicFrame>
        <p:nvGraphicFramePr>
          <p:cNvPr id="6" name="Group 23"/>
          <p:cNvGraphicFramePr>
            <a:graphicFrameLocks/>
          </p:cNvGraphicFramePr>
          <p:nvPr>
            <p:extLst>
              <p:ext uri="{D42A27DB-BD31-4B8C-83A1-F6EECF244321}">
                <p14:modId xmlns:p14="http://schemas.microsoft.com/office/powerpoint/2010/main" val="2857924694"/>
              </p:ext>
            </p:extLst>
          </p:nvPr>
        </p:nvGraphicFramePr>
        <p:xfrm>
          <a:off x="152400" y="1668463"/>
          <a:ext cx="8229600" cy="452596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508125">
                <a:tc>
                  <a:txBody>
                    <a:bodyPr/>
                    <a:lstStyle/>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endParaRPr kumimoji="0" lang="fr-FR" sz="2800" b="1" i="0" u="none" strike="noStrike" cap="none" normalizeH="0" baseline="0" dirty="0">
                        <a:ln>
                          <a:noFill/>
                        </a:ln>
                        <a:solidFill>
                          <a:schemeClr val="tx1"/>
                        </a:solidFill>
                        <a:effectLst>
                          <a:outerShdw blurRad="38100" dist="38100" dir="2700000" algn="tl">
                            <a:srgbClr val="000000"/>
                          </a:outerShdw>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2800" b="0" i="0" u="none" strike="noStrike" cap="none" normalizeH="0" baseline="0" dirty="0">
                          <a:ln>
                            <a:noFill/>
                          </a:ln>
                          <a:solidFill>
                            <a:schemeClr val="tx1"/>
                          </a:solidFill>
                          <a:effectLst/>
                          <a:latin typeface="Calibri" pitchFamily="34" charset="0"/>
                        </a:rPr>
                        <a:t>Without Screening Tools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2800" b="0" i="0" u="none" strike="noStrike" cap="none" normalizeH="0" baseline="0" dirty="0">
                          <a:ln>
                            <a:noFill/>
                          </a:ln>
                          <a:solidFill>
                            <a:schemeClr val="tx1"/>
                          </a:solidFill>
                          <a:effectLst/>
                          <a:latin typeface="Calibri" pitchFamily="34" charset="0"/>
                        </a:rPr>
                        <a:t>With Screening Tools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2800" b="0" i="0" u="none" strike="noStrike" cap="none" normalizeH="0" baseline="0" dirty="0">
                          <a:ln>
                            <a:noFill/>
                          </a:ln>
                          <a:solidFill>
                            <a:schemeClr val="tx1"/>
                          </a:solidFill>
                          <a:effectLst/>
                          <a:latin typeface="Calibri" pitchFamily="34" charset="0"/>
                        </a:rPr>
                        <a:t>Developmental Disabilities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2800" b="0" i="0" u="none" strike="noStrike" cap="none" normalizeH="0" baseline="0" dirty="0">
                          <a:ln>
                            <a:noFill/>
                          </a:ln>
                          <a:solidFill>
                            <a:schemeClr val="tx1"/>
                          </a:solidFill>
                          <a:effectLst/>
                          <a:latin typeface="Calibri" pitchFamily="34" charset="0"/>
                        </a:rPr>
                        <a:t>14-54% identified</a:t>
                      </a:r>
                    </a:p>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1600" b="0" i="0" u="none" strike="noStrike" cap="none" normalizeH="0" baseline="0" dirty="0" err="1">
                          <a:ln>
                            <a:noFill/>
                          </a:ln>
                          <a:solidFill>
                            <a:schemeClr val="tx1"/>
                          </a:solidFill>
                          <a:effectLst/>
                          <a:latin typeface="Calibri" pitchFamily="34" charset="0"/>
                        </a:rPr>
                        <a:t>Sheldrick</a:t>
                      </a:r>
                      <a:r>
                        <a:rPr kumimoji="0" lang="en-US" sz="1600" b="0" i="0" u="none" strike="noStrike" cap="none" normalizeH="0" baseline="0" dirty="0">
                          <a:ln>
                            <a:noFill/>
                          </a:ln>
                          <a:solidFill>
                            <a:schemeClr val="tx1"/>
                          </a:solidFill>
                          <a:effectLst/>
                          <a:latin typeface="Calibri" pitchFamily="34" charset="0"/>
                        </a:rPr>
                        <a:t> et al, 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2800" b="0" i="0" u="none" strike="noStrike" cap="none" normalizeH="0" baseline="0" dirty="0">
                          <a:ln>
                            <a:noFill/>
                          </a:ln>
                          <a:solidFill>
                            <a:schemeClr val="tx1"/>
                          </a:solidFill>
                          <a:effectLst/>
                          <a:latin typeface="Calibri" pitchFamily="34" charset="0"/>
                        </a:rPr>
                        <a:t>70-80% identified</a:t>
                      </a:r>
                    </a:p>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1600" b="0" i="0" u="none" strike="noStrike" cap="none" normalizeH="0" baseline="0" dirty="0">
                          <a:ln>
                            <a:noFill/>
                          </a:ln>
                          <a:solidFill>
                            <a:schemeClr val="tx1"/>
                          </a:solidFill>
                          <a:effectLst/>
                          <a:latin typeface="Calibri" pitchFamily="34" charset="0"/>
                        </a:rPr>
                        <a:t>Squires et al, 1996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2800" b="0" i="0" u="none" strike="noStrike" cap="none" normalizeH="0" baseline="0" dirty="0">
                          <a:ln>
                            <a:noFill/>
                          </a:ln>
                          <a:solidFill>
                            <a:schemeClr val="tx1"/>
                          </a:solidFill>
                          <a:effectLst/>
                          <a:latin typeface="Calibri" pitchFamily="34" charset="0"/>
                        </a:rPr>
                        <a:t>Mental Health Problems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2800" b="0" i="0" u="none" strike="noStrike" cap="none" normalizeH="0" baseline="0" dirty="0">
                          <a:ln>
                            <a:noFill/>
                          </a:ln>
                          <a:solidFill>
                            <a:schemeClr val="tx1"/>
                          </a:solidFill>
                          <a:effectLst/>
                          <a:latin typeface="Calibri" pitchFamily="34" charset="0"/>
                        </a:rPr>
                        <a:t>20% identified</a:t>
                      </a:r>
                    </a:p>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1600" b="0" i="0" u="none" strike="noStrike" cap="none" normalizeH="0" baseline="0" dirty="0" err="1">
                          <a:ln>
                            <a:noFill/>
                          </a:ln>
                          <a:solidFill>
                            <a:schemeClr val="tx1"/>
                          </a:solidFill>
                          <a:effectLst/>
                          <a:latin typeface="Calibri" pitchFamily="34" charset="0"/>
                        </a:rPr>
                        <a:t>Lavigne</a:t>
                      </a:r>
                      <a:r>
                        <a:rPr kumimoji="0" lang="en-US" sz="1600" b="0" i="0" u="none" strike="noStrike" cap="none" normalizeH="0" baseline="0" dirty="0">
                          <a:ln>
                            <a:noFill/>
                          </a:ln>
                          <a:solidFill>
                            <a:schemeClr val="tx1"/>
                          </a:solidFill>
                          <a:effectLst/>
                          <a:latin typeface="Calibri" pitchFamily="34" charset="0"/>
                        </a:rPr>
                        <a:t> et al, 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2800" b="0" i="0" u="none" strike="noStrike" cap="none" normalizeH="0" baseline="0" dirty="0">
                          <a:ln>
                            <a:noFill/>
                          </a:ln>
                          <a:solidFill>
                            <a:schemeClr val="tx1"/>
                          </a:solidFill>
                          <a:effectLst/>
                          <a:latin typeface="Calibri" pitchFamily="34" charset="0"/>
                        </a:rPr>
                        <a:t>80-90% identified</a:t>
                      </a:r>
                    </a:p>
                    <a:p>
                      <a:pPr marL="0" marR="0" lvl="0" indent="0" algn="ctr" defTabSz="914400" rtl="0" eaLnBrk="1" fontAlgn="base" latinLnBrk="0" hangingPunct="1">
                        <a:lnSpc>
                          <a:spcPct val="100000"/>
                        </a:lnSpc>
                        <a:spcBef>
                          <a:spcPct val="0"/>
                        </a:spcBef>
                        <a:spcAft>
                          <a:spcPct val="0"/>
                        </a:spcAft>
                        <a:buClrTx/>
                        <a:buSzPct val="85000"/>
                        <a:buFont typeface="Wingdings 2" pitchFamily="18" charset="2"/>
                        <a:buNone/>
                        <a:tabLst/>
                      </a:pPr>
                      <a:r>
                        <a:rPr kumimoji="0" lang="en-US" sz="1600" b="0" i="0" u="none" strike="noStrike" cap="none" normalizeH="0" baseline="0" dirty="0">
                          <a:ln>
                            <a:noFill/>
                          </a:ln>
                          <a:solidFill>
                            <a:schemeClr val="tx1"/>
                          </a:solidFill>
                          <a:effectLst/>
                          <a:latin typeface="Calibri" pitchFamily="34" charset="0"/>
                        </a:rPr>
                        <a:t>Sturner, 1991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Text Box 21"/>
          <p:cNvSpPr txBox="1">
            <a:spLocks noChangeArrowheads="1"/>
          </p:cNvSpPr>
          <p:nvPr/>
        </p:nvSpPr>
        <p:spPr bwMode="auto">
          <a:xfrm>
            <a:off x="7023100" y="6173788"/>
            <a:ext cx="17240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cs typeface="Arial" pitchFamily="34" charset="0"/>
              </a:defRPr>
            </a:lvl1pPr>
            <a:lvl2pPr marL="742950" indent="-285750" eaLnBrk="0" hangingPunct="0">
              <a:defRPr sz="2800" b="1">
                <a:solidFill>
                  <a:schemeClr val="tx1"/>
                </a:solidFill>
                <a:latin typeface="Times New Roman" pitchFamily="18" charset="0"/>
                <a:cs typeface="Arial" pitchFamily="34" charset="0"/>
              </a:defRPr>
            </a:lvl2pPr>
            <a:lvl3pPr marL="1143000" indent="-228600" eaLnBrk="0" hangingPunct="0">
              <a:defRPr sz="2800" b="1">
                <a:solidFill>
                  <a:schemeClr val="tx1"/>
                </a:solidFill>
                <a:latin typeface="Times New Roman" pitchFamily="18" charset="0"/>
                <a:cs typeface="Arial" pitchFamily="34" charset="0"/>
              </a:defRPr>
            </a:lvl3pPr>
            <a:lvl4pPr marL="1600200" indent="-228600" eaLnBrk="0" hangingPunct="0">
              <a:defRPr sz="2800" b="1">
                <a:solidFill>
                  <a:schemeClr val="tx1"/>
                </a:solidFill>
                <a:latin typeface="Times New Roman" pitchFamily="18" charset="0"/>
                <a:cs typeface="Arial" pitchFamily="34" charset="0"/>
              </a:defRPr>
            </a:lvl4pPr>
            <a:lvl5pPr marL="2057400" indent="-228600" eaLnBrk="0" hangingPunct="0">
              <a:defRPr sz="28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tx1"/>
                </a:solidFill>
                <a:latin typeface="Times New Roman" pitchFamily="18" charset="0"/>
                <a:cs typeface="Arial" pitchFamily="34" charset="0"/>
              </a:defRPr>
            </a:lvl9pPr>
          </a:lstStyle>
          <a:p>
            <a:pPr algn="ctr"/>
            <a:r>
              <a:rPr lang="en-US" sz="1000">
                <a:latin typeface="Calibri" pitchFamily="34" charset="0"/>
              </a:rPr>
              <a:t>Courtesy of START</a:t>
            </a:r>
          </a:p>
        </p:txBody>
      </p:sp>
      <p:sp>
        <p:nvSpPr>
          <p:cNvPr id="9" name="Footer Placeholder 3"/>
          <p:cNvSpPr>
            <a:spLocks noGrp="1"/>
          </p:cNvSpPr>
          <p:nvPr>
            <p:ph type="ftr" sz="quarter" idx="11"/>
          </p:nvPr>
        </p:nvSpPr>
        <p:spPr>
          <a:xfrm>
            <a:off x="286544" y="6344180"/>
            <a:ext cx="8001000"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265381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208963" y="0"/>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descr="Large confetti"/>
          <p:cNvSpPr>
            <a:spLocks noGrp="1" noChangeArrowheads="1"/>
          </p:cNvSpPr>
          <p:nvPr>
            <p:ph type="ctrTitle"/>
          </p:nvPr>
        </p:nvSpPr>
        <p:spPr>
          <a:xfrm>
            <a:off x="1122363" y="304800"/>
            <a:ext cx="7086600" cy="3124200"/>
          </a:xfrm>
        </p:spPr>
        <p:txBody>
          <a:bodyPr/>
          <a:lstStyle/>
          <a:p>
            <a:pPr eaLnBrk="1" hangingPunct="1"/>
            <a:r>
              <a:rPr lang="en-US" sz="5400" b="1" dirty="0"/>
              <a:t>Features of the </a:t>
            </a:r>
            <a:br>
              <a:rPr lang="en-US" sz="5400" b="1" dirty="0"/>
            </a:br>
            <a:endParaRPr lang="en-US" sz="3600" b="1" dirty="0"/>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2135981"/>
            <a:ext cx="3114675"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descr="ribbons online.jpg"/>
          <p:cNvPicPr>
            <a:picLocks noChangeAspect="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rot="10800000">
            <a:off x="-21301" y="-27992"/>
            <a:ext cx="9255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3"/>
          <p:cNvSpPr>
            <a:spLocks noGrp="1"/>
          </p:cNvSpPr>
          <p:nvPr>
            <p:ph type="ftr" sz="quarter" idx="11"/>
          </p:nvPr>
        </p:nvSpPr>
        <p:spPr>
          <a:xfrm>
            <a:off x="904212" y="6248400"/>
            <a:ext cx="7385712" cy="473075"/>
          </a:xfrm>
        </p:spPr>
        <p:txBody>
          <a:bodyPr/>
          <a:lstStyle/>
          <a:p>
            <a:r>
              <a:rPr lang="en-US" dirty="0"/>
              <a:t>ASQ-3™ and ASQ:SE Training Materials by Jane Squires, Jane Farrell, </a:t>
            </a:r>
            <a:r>
              <a:rPr lang="en-US" dirty="0" err="1"/>
              <a:t>Jantina</a:t>
            </a:r>
            <a:r>
              <a:rPr lang="en-US" dirty="0"/>
              <a:t> Clifford, Suzanne Yockelson, Elizabeth </a:t>
            </a:r>
            <a:r>
              <a:rPr lang="en-US" dirty="0" err="1"/>
              <a:t>Twombly</a:t>
            </a:r>
            <a:r>
              <a:rPr lang="en-US" dirty="0"/>
              <a:t>, and </a:t>
            </a:r>
            <a:r>
              <a:rPr lang="en-US" dirty="0" err="1"/>
              <a:t>LaWanda</a:t>
            </a:r>
            <a:r>
              <a:rPr lang="en-US" dirty="0"/>
              <a:t> Potter  Copyright © 2014 by Paul H. Brookes Publishing Co., Inc. All rights reserved. www.agesandstages.com</a:t>
            </a:r>
          </a:p>
        </p:txBody>
      </p:sp>
    </p:spTree>
    <p:extLst>
      <p:ext uri="{BB962C8B-B14F-4D97-AF65-F5344CB8AC3E}">
        <p14:creationId xmlns:p14="http://schemas.microsoft.com/office/powerpoint/2010/main" val="863068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TotalTime>
  <Words>5617</Words>
  <Application>Microsoft Macintosh PowerPoint</Application>
  <PresentationFormat>On-screen Show (4:3)</PresentationFormat>
  <Paragraphs>389</Paragraphs>
  <Slides>31</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Georgia</vt:lpstr>
      <vt:lpstr>Tahoma</vt:lpstr>
      <vt:lpstr>Times New Roman</vt:lpstr>
      <vt:lpstr>Wingdings</vt:lpstr>
      <vt:lpstr>Wingdings 2</vt:lpstr>
      <vt:lpstr>Office Theme</vt:lpstr>
      <vt:lpstr>Clip</vt:lpstr>
      <vt:lpstr>PowerPoint Presentation</vt:lpstr>
      <vt:lpstr>What are ASQ-3 and ASQ:SE?</vt:lpstr>
      <vt:lpstr>ASQ-3 Domains</vt:lpstr>
      <vt:lpstr>PowerPoint Presentation</vt:lpstr>
      <vt:lpstr>PowerPoint Presentation</vt:lpstr>
      <vt:lpstr>PowerPoint Presentation</vt:lpstr>
      <vt:lpstr>PowerPoint Presentation</vt:lpstr>
      <vt:lpstr>PowerPoint Presentation</vt:lpstr>
      <vt:lpstr>Features of the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Omitted Items "Score Adjustment Chart" See ASQ-3™ User’s Guide Table 6.2, ASQ-3™ Quick Start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Burke</dc:creator>
  <cp:lastModifiedBy>Tortora, Alyssa</cp:lastModifiedBy>
  <cp:revision>186</cp:revision>
  <cp:lastPrinted>2012-05-09T17:23:32Z</cp:lastPrinted>
  <dcterms:created xsi:type="dcterms:W3CDTF">2014-03-27T00:40:00Z</dcterms:created>
  <dcterms:modified xsi:type="dcterms:W3CDTF">2022-04-27T22:45:58Z</dcterms:modified>
</cp:coreProperties>
</file>